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859" r:id="rId2"/>
    <p:sldId id="1140" r:id="rId3"/>
    <p:sldId id="1156" r:id="rId4"/>
    <p:sldId id="1172" r:id="rId5"/>
    <p:sldId id="1157" r:id="rId6"/>
    <p:sldId id="1173" r:id="rId7"/>
    <p:sldId id="1158" r:id="rId8"/>
    <p:sldId id="1159" r:id="rId9"/>
    <p:sldId id="1174" r:id="rId10"/>
    <p:sldId id="1160" r:id="rId11"/>
    <p:sldId id="1161" r:id="rId12"/>
    <p:sldId id="1162" r:id="rId13"/>
    <p:sldId id="1175" r:id="rId14"/>
    <p:sldId id="1176" r:id="rId15"/>
    <p:sldId id="1177" r:id="rId16"/>
    <p:sldId id="1163" r:id="rId17"/>
    <p:sldId id="1178" r:id="rId18"/>
    <p:sldId id="1164" r:id="rId19"/>
    <p:sldId id="1179" r:id="rId20"/>
    <p:sldId id="1165" r:id="rId21"/>
    <p:sldId id="1180" r:id="rId22"/>
    <p:sldId id="1181" r:id="rId23"/>
    <p:sldId id="1182" r:id="rId24"/>
    <p:sldId id="1166" r:id="rId25"/>
    <p:sldId id="1183" r:id="rId26"/>
    <p:sldId id="1167" r:id="rId27"/>
    <p:sldId id="1184" r:id="rId28"/>
    <p:sldId id="1168" r:id="rId29"/>
    <p:sldId id="1142" r:id="rId30"/>
    <p:sldId id="1185" r:id="rId31"/>
    <p:sldId id="1143" r:id="rId32"/>
    <p:sldId id="1186" r:id="rId33"/>
    <p:sldId id="1187" r:id="rId34"/>
    <p:sldId id="1144" r:id="rId35"/>
    <p:sldId id="1188" r:id="rId36"/>
    <p:sldId id="1145" r:id="rId37"/>
    <p:sldId id="1189" r:id="rId38"/>
    <p:sldId id="1146" r:id="rId39"/>
    <p:sldId id="1147" r:id="rId40"/>
    <p:sldId id="1148" r:id="rId41"/>
    <p:sldId id="1149" r:id="rId42"/>
    <p:sldId id="1191" r:id="rId43"/>
    <p:sldId id="1192" r:id="rId44"/>
    <p:sldId id="1150" r:id="rId45"/>
    <p:sldId id="1169" r:id="rId46"/>
    <p:sldId id="1193" r:id="rId47"/>
    <p:sldId id="1171" r:id="rId48"/>
    <p:sldId id="1152" r:id="rId49"/>
    <p:sldId id="1153" r:id="rId50"/>
    <p:sldId id="1154" r:id="rId51"/>
    <p:sldId id="1155" r:id="rId5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5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00AEEF"/>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52"/>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9.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6.png"/><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34327" y="2363506"/>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期末专题整合提优（三）　电功率</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闭合开关后，发现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亮，下列分析正确的是（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的额定功率比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的额定功率大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的电流比通过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743433" y="3515651"/>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8.jpg" descr="id:2147502470;FounderCES"/>
          <p:cNvPicPr/>
          <p:nvPr/>
        </p:nvPicPr>
        <p:blipFill>
          <a:blip r:embed="rId2"/>
          <a:stretch>
            <a:fillRect/>
          </a:stretch>
        </p:blipFill>
        <p:spPr>
          <a:xfrm>
            <a:off x="6959302" y="1412776"/>
            <a:ext cx="3137922" cy="2106543"/>
          </a:xfrm>
          <a:prstGeom prst="rect">
            <a:avLst/>
          </a:prstGeom>
        </p:spPr>
      </p:pic>
      <p:sp>
        <p:nvSpPr>
          <p:cNvPr id="5" name="矩形 4"/>
          <p:cNvSpPr/>
          <p:nvPr/>
        </p:nvSpPr>
        <p:spPr>
          <a:xfrm>
            <a:off x="3900462" y="1412776"/>
            <a:ext cx="407484" cy="461665"/>
          </a:xfrm>
          <a:prstGeom prst="rect">
            <a:avLst/>
          </a:prstGeom>
        </p:spPr>
        <p:txBody>
          <a:bodyPr wrap="none">
            <a:spAutoFit/>
          </a:bodyPr>
          <a:lstStyle/>
          <a:p>
            <a:r>
              <a:rPr lang="en-US" altLang="zh-CN" sz="2400"/>
              <a:t>C</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60854" y="4116863"/>
                <a:ext cx="11485848" cy="23364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由题图可知，两灯串联，通过的电流相等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的实际功率比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的实际功率大，由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的实际电压比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的实际电压大；由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的额定电压相同，由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的额定功率比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的额定功率小，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116863"/>
                <a:ext cx="11485848" cy="2336473"/>
              </a:xfrm>
              <a:prstGeom prst="rect">
                <a:avLst/>
              </a:prstGeom>
              <a:blipFill rotWithShape="1">
                <a:blip r:embed="rId3"/>
                <a:stretch>
                  <a:fillRect l="-2" t="-7" r="1" b="-237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7875"/>
            <a:ext cx="11485848" cy="2679708"/>
          </a:xfrm>
        </p:spPr>
        <p:txBody>
          <a:bodyPr/>
          <a:lstStyle/>
          <a:p>
            <a:pPr hangingPunct="0">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某款家用电热取暖器有两个挡位，它正常工作时，下列说法正确的是（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取暖器的电热丝是由电阻率小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熔点高的材料制成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挡一定比</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低温</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挡产生的热量多</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挡一定比</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低温</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挡的工作电阻大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连接电热丝的导线比电热丝的电阻小</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82752" y="987093"/>
            <a:ext cx="407484" cy="461665"/>
          </a:xfrm>
          <a:prstGeom prst="rect">
            <a:avLst/>
          </a:prstGeom>
        </p:spPr>
        <p:txBody>
          <a:bodyPr wrap="none">
            <a:spAutoFit/>
          </a:bodyPr>
          <a:lstStyle/>
          <a:p>
            <a:r>
              <a:rPr lang="en-US" altLang="zh-CN" sz="2300"/>
              <a:t>D</a:t>
            </a:r>
            <a:endParaRPr lang="zh-CN" altLang="en-US" sz="2300"/>
          </a:p>
        </p:txBody>
      </p:sp>
      <mc:AlternateContent xmlns:mc="http://schemas.openxmlformats.org/markup-compatibility/2006" xmlns:a14="http://schemas.microsoft.com/office/drawing/2010/main">
        <mc:Choice Requires="a14">
          <p:sp>
            <p:nvSpPr>
              <p:cNvPr id="4" name="内容占位符 1"/>
              <p:cNvSpPr txBox="1"/>
              <p:nvPr/>
            </p:nvSpPr>
            <p:spPr bwMode="auto">
              <a:xfrm>
                <a:off x="348819" y="3481495"/>
                <a:ext cx="11485848" cy="289502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取暖器上的发热体是由电阻率大、熔点高的材料制成的，故</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可知，取暖器产生热量的多少除了与取暖器的电功率有关，还与通电时间的长短</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endParaRPr lang="en-US"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挡不一定比</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挡产生的热量多，故</a:t>
                </a:r>
                <a:r>
                  <a:rPr lang="en-US"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a:t>
                </a:r>
                <a: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可知，电热丝的工作电阻</a:t>
                </a:r>
                <a: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，电源电压相等，电功率越大，工作电阻越小，所以</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a:t>
                </a:r>
                <a:r>
                  <a:rPr lang="en-US" altLang="zh-CN" sz="23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挡一定比</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挡的工作电阻小，故</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错误；连接电热丝的导线比电热丝的电阻小，故</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48819" y="3481495"/>
                <a:ext cx="11485848" cy="2895023"/>
              </a:xfrm>
              <a:prstGeom prst="rect">
                <a:avLst/>
              </a:prstGeom>
              <a:blipFill rotWithShape="1">
                <a:blip r:embed="rId2"/>
                <a:stretch>
                  <a:fillRect l="-2" t="-15" r="1" b="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3483"/>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甲醛对人体的危害非常严重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小组的同学们设计了甲醛监测设备，其简化电路如图甲所示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为可以感知甲醛污染指数的可变电阻，其阻值随污染指数变化的情况如图乙所示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污染指数在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以下为轻度污染，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间为中度污染，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以上为重度污染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污染指数越大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污染指数越小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电路中电流越大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属于中度污染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污染指数为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735794" y="5262299"/>
            <a:ext cx="3888432"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359.jpg" descr="id:2147502477;FounderCES"/>
          <p:cNvPicPr/>
          <p:nvPr/>
        </p:nvPicPr>
        <p:blipFill>
          <a:blip r:embed="rId2"/>
          <a:stretch>
            <a:fillRect/>
          </a:stretch>
        </p:blipFill>
        <p:spPr>
          <a:xfrm>
            <a:off x="6059202" y="3426674"/>
            <a:ext cx="2268252" cy="1748600"/>
          </a:xfrm>
          <a:prstGeom prst="rect">
            <a:avLst/>
          </a:prstGeom>
        </p:spPr>
      </p:pic>
      <p:pic>
        <p:nvPicPr>
          <p:cNvPr id="5" name="gh360a.jpg" descr="id:2147502484;FounderCES"/>
          <p:cNvPicPr/>
          <p:nvPr/>
        </p:nvPicPr>
        <p:blipFill>
          <a:blip r:embed="rId3"/>
          <a:stretch>
            <a:fillRect/>
          </a:stretch>
        </p:blipFill>
        <p:spPr>
          <a:xfrm>
            <a:off x="8680010" y="3403791"/>
            <a:ext cx="2743979" cy="1914975"/>
          </a:xfrm>
          <a:prstGeom prst="rect">
            <a:avLst/>
          </a:prstGeom>
        </p:spPr>
      </p:pic>
      <p:sp>
        <p:nvSpPr>
          <p:cNvPr id="6" name="矩形 5"/>
          <p:cNvSpPr/>
          <p:nvPr/>
        </p:nvSpPr>
        <p:spPr>
          <a:xfrm>
            <a:off x="10164986" y="292449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788007"/>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由图像可知，污染指数越大，可变电阻的阻值越小，根据串联电路的分压特点可知，可变电阻分得的电压越小，则定值电阻分得的电压越大，即电压表示数越大，故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错误；电源电压不变，污染指数越小，可变电阻的阻值越大，电路总电阻越大，</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可知，电流越小，故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b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b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rebuchet MS" panose="020B0603020202020204" pitchFamily="34"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，可变电阻两端电压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2788007"/>
              </a:xfrm>
              <a:blipFill rotWithShape="1">
                <a:blip r:embed="rId2"/>
                <a:stretch>
                  <a:fillRect l="-2" t="-23" r="1" b="-1878"/>
                </a:stretch>
              </a:blipFill>
            </p:spPr>
            <p:txBody>
              <a:bodyPr/>
              <a:lstStyle/>
              <a:p>
                <a:r>
                  <a:rPr lang="zh-CN" altLang="en-US">
                    <a:noFill/>
                  </a:rPr>
                  <a:t> </a:t>
                </a:r>
              </a:p>
            </p:txBody>
          </p:sp>
        </mc:Fallback>
      </mc:AlternateContent>
      <p:sp>
        <p:nvSpPr>
          <p:cNvPr id="4" name="矩形 3"/>
          <p:cNvSpPr/>
          <p:nvPr/>
        </p:nvSpPr>
        <p:spPr>
          <a:xfrm>
            <a:off x="3862958" y="5503532"/>
            <a:ext cx="3888432"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359.jpg" descr="id:2147502477;FounderCES"/>
          <p:cNvPicPr/>
          <p:nvPr/>
        </p:nvPicPr>
        <p:blipFill>
          <a:blip r:embed="rId3"/>
          <a:stretch>
            <a:fillRect/>
          </a:stretch>
        </p:blipFill>
        <p:spPr>
          <a:xfrm>
            <a:off x="3186366" y="3667907"/>
            <a:ext cx="2268252" cy="1748600"/>
          </a:xfrm>
          <a:prstGeom prst="rect">
            <a:avLst/>
          </a:prstGeom>
        </p:spPr>
      </p:pic>
      <p:pic>
        <p:nvPicPr>
          <p:cNvPr id="6" name="gh360a.jpg" descr="id:2147502484;FounderCES"/>
          <p:cNvPicPr/>
          <p:nvPr/>
        </p:nvPicPr>
        <p:blipFill>
          <a:blip r:embed="rId4"/>
          <a:stretch>
            <a:fillRect/>
          </a:stretch>
        </p:blipFill>
        <p:spPr>
          <a:xfrm>
            <a:off x="5807174" y="3645024"/>
            <a:ext cx="2743979" cy="19149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052736"/>
                <a:ext cx="11485848" cy="2427844"/>
              </a:xfrm>
            </p:spPr>
            <p:txBody>
              <a:bodyPr/>
              <a:lstStyle/>
              <a:p>
                <a:pPr algn="dist" hangingPunct="0">
                  <a:lnSpc>
                    <a:spcPct val="11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则可变电阻连入电路中的阻值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由图像可知，电阻为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时，污染</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，属于重度污染，故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错误；污染指数为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时，可变电阻连入电路中的阻</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，根据串联电路的分压特点</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r>
                          <a:rPr lang="en-US" altLang="zh-CN" b="0"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latin typeface="Times New Roman" panose="02020603050405020304" pitchFamily="18" charset="0"/>
                    <a:ea typeface="宋体" panose="02010600030101010101" pitchFamily="2" charset="-122"/>
                    <a:cs typeface="Times New Roman" panose="02020603050405020304" pitchFamily="18" charset="0"/>
                  </a:rPr>
                  <a:t>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，即电压表示数为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1052736"/>
                <a:ext cx="11485848" cy="2427844"/>
              </a:xfrm>
              <a:blipFill>
                <a:blip r:embed="rId2"/>
                <a:stretch>
                  <a:fillRect l="-796" r="-849" b="-1759"/>
                </a:stretch>
              </a:blipFill>
            </p:spPr>
            <p:txBody>
              <a:bodyPr/>
              <a:lstStyle/>
              <a:p>
                <a:r>
                  <a:rPr lang="zh-CN" altLang="en-US">
                    <a:noFill/>
                  </a:rPr>
                  <a:t> </a:t>
                </a:r>
              </a:p>
            </p:txBody>
          </p:sp>
        </mc:Fallback>
      </mc:AlternateContent>
      <p:sp>
        <p:nvSpPr>
          <p:cNvPr id="4" name="矩形 3"/>
          <p:cNvSpPr/>
          <p:nvPr/>
        </p:nvSpPr>
        <p:spPr>
          <a:xfrm>
            <a:off x="4035494" y="5306092"/>
            <a:ext cx="3888432"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359.jpg" descr="id:2147502477;FounderCES"/>
          <p:cNvPicPr/>
          <p:nvPr/>
        </p:nvPicPr>
        <p:blipFill>
          <a:blip r:embed="rId3"/>
          <a:stretch>
            <a:fillRect/>
          </a:stretch>
        </p:blipFill>
        <p:spPr>
          <a:xfrm>
            <a:off x="3358902" y="3470467"/>
            <a:ext cx="2268252" cy="1748600"/>
          </a:xfrm>
          <a:prstGeom prst="rect">
            <a:avLst/>
          </a:prstGeom>
        </p:spPr>
      </p:pic>
      <p:pic>
        <p:nvPicPr>
          <p:cNvPr id="6" name="gh360a.jpg" descr="id:2147502484;FounderCES"/>
          <p:cNvPicPr/>
          <p:nvPr/>
        </p:nvPicPr>
        <p:blipFill>
          <a:blip r:embed="rId4"/>
          <a:stretch>
            <a:fillRect/>
          </a:stretch>
        </p:blipFill>
        <p:spPr>
          <a:xfrm>
            <a:off x="5979710" y="3447584"/>
            <a:ext cx="2743979" cy="19149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3649"/>
            <a:ext cx="11485848" cy="4039567"/>
          </a:xfrm>
          <a:solidFill>
            <a:srgbClr val="E1F4FC"/>
          </a:solidFill>
        </p:spPr>
        <p:txBody>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根据图像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明确阻值随污染指数的变化情况</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污染指数越大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可变电阻阻值越小</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9534" y="1326549"/>
            <a:ext cx="1745077" cy="452427"/>
          </a:xfrm>
          <a:prstGeom prst="rect">
            <a:avLst/>
          </a:prstGeom>
        </p:spPr>
      </p:pic>
      <p:sp>
        <p:nvSpPr>
          <p:cNvPr id="4" name="矩形 3"/>
          <p:cNvSpPr/>
          <p:nvPr/>
        </p:nvSpPr>
        <p:spPr>
          <a:xfrm>
            <a:off x="3718942" y="4311976"/>
            <a:ext cx="3888432"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359.jpg" descr="id:2147502477;FounderCES"/>
          <p:cNvPicPr/>
          <p:nvPr/>
        </p:nvPicPr>
        <p:blipFill>
          <a:blip r:embed="rId3">
            <a:clrChange>
              <a:clrFrom>
                <a:srgbClr val="FFFFFF"/>
              </a:clrFrom>
              <a:clrTo>
                <a:srgbClr val="FFFFFF">
                  <a:alpha val="0"/>
                </a:srgbClr>
              </a:clrTo>
            </a:clrChange>
          </a:blip>
          <a:stretch>
            <a:fillRect/>
          </a:stretch>
        </p:blipFill>
        <p:spPr>
          <a:xfrm>
            <a:off x="2856697" y="2164216"/>
            <a:ext cx="2620808" cy="2020386"/>
          </a:xfrm>
          <a:prstGeom prst="rect">
            <a:avLst/>
          </a:prstGeom>
        </p:spPr>
      </p:pic>
      <p:pic>
        <p:nvPicPr>
          <p:cNvPr id="6" name="gh360a.jpg" descr="id:2147502484;FounderCES"/>
          <p:cNvPicPr/>
          <p:nvPr/>
        </p:nvPicPr>
        <p:blipFill>
          <a:blip r:embed="rId4">
            <a:clrChange>
              <a:clrFrom>
                <a:srgbClr val="FFFFFF"/>
              </a:clrFrom>
              <a:clrTo>
                <a:srgbClr val="FFFFFF">
                  <a:alpha val="0"/>
                </a:srgbClr>
              </a:clrTo>
            </a:clrChange>
          </a:blip>
          <a:stretch>
            <a:fillRect/>
          </a:stretch>
        </p:blipFill>
        <p:spPr>
          <a:xfrm>
            <a:off x="5951190" y="2164216"/>
            <a:ext cx="2995816" cy="209072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临沂中考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）图甲是一款能自动变形、万向行走的坦克玩具，其简化电路如图乙所示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该玩具的电源电压为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的指示灯正常发光，线圈电阻为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的电动机正常工作，则（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指示灯的灯丝电阻为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电动机的发热功率为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电动机的额定功率为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电路的总功率为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326600" y="4582869"/>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9.jpg" descr="id:2147502491;FounderCES"/>
          <p:cNvPicPr/>
          <p:nvPr/>
        </p:nvPicPr>
        <p:blipFill>
          <a:blip r:embed="rId2"/>
          <a:stretch>
            <a:fillRect/>
          </a:stretch>
        </p:blipFill>
        <p:spPr>
          <a:xfrm>
            <a:off x="5591150" y="3149674"/>
            <a:ext cx="5040560" cy="1573737"/>
          </a:xfrm>
          <a:prstGeom prst="rect">
            <a:avLst/>
          </a:prstGeom>
        </p:spPr>
      </p:pic>
      <p:sp>
        <p:nvSpPr>
          <p:cNvPr id="5" name="矩形 4"/>
          <p:cNvSpPr/>
          <p:nvPr/>
        </p:nvSpPr>
        <p:spPr>
          <a:xfrm>
            <a:off x="7031310" y="2473434"/>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65619"/>
              </a:xfrm>
            </p:spPr>
            <p:txBody>
              <a:bodyPr/>
              <a:lstStyle/>
              <a:p>
                <a:pPr algn="dist" hangingPunct="0">
                  <a:lnSpc>
                    <a:spcPct val="110000"/>
                  </a:lnSpc>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可知，指示灯的灯丝电阻：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错误；由题图乙可知，电动机和指示灯串联，由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P</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，电动机的发热功率：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根据串联电路的电压特点可知，电动机两端的电压：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，电动机的额定功率：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错误；电路的总功率：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65619"/>
              </a:xfrm>
              <a:blipFill>
                <a:blip r:embed="rId2"/>
                <a:stretch>
                  <a:fillRect l="-796" r="-849" b="-997"/>
                </a:stretch>
              </a:blipFill>
            </p:spPr>
            <p:txBody>
              <a:bodyPr/>
              <a:lstStyle/>
              <a:p>
                <a:r>
                  <a:rPr lang="zh-CN" altLang="en-US">
                    <a:noFill/>
                  </a:rPr>
                  <a:t> </a:t>
                </a:r>
              </a:p>
            </p:txBody>
          </p:sp>
        </mc:Fallback>
      </mc:AlternateContent>
      <p:sp>
        <p:nvSpPr>
          <p:cNvPr id="3" name="矩形 2"/>
          <p:cNvSpPr/>
          <p:nvPr/>
        </p:nvSpPr>
        <p:spPr>
          <a:xfrm>
            <a:off x="4799062" y="5877272"/>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9.jpg" descr="id:2147502491;FounderCES"/>
          <p:cNvPicPr/>
          <p:nvPr/>
        </p:nvPicPr>
        <p:blipFill>
          <a:blip r:embed="rId3"/>
          <a:stretch>
            <a:fillRect/>
          </a:stretch>
        </p:blipFill>
        <p:spPr>
          <a:xfrm>
            <a:off x="3142878" y="4436859"/>
            <a:ext cx="5040560" cy="157373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）如图所示是两个定值电阻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的内部结构图，</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所用电阻丝（</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涂有绝缘漆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）粗细均匀、材料相同，分别缠绕在相同的圆柱形绝缘棒上，圈数分别为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圈和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圈，</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的电阻丝比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的电阻丝细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并联在电路中工作一段时间，下列说法正确的是（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的电流等于通过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的电功率大于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的电功率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消耗的电能小于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消耗的电能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79382" y="5183803"/>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8.jpg" descr="id:2147502498;FounderCES"/>
          <p:cNvPicPr/>
          <p:nvPr/>
        </p:nvPicPr>
        <p:blipFill>
          <a:blip r:embed="rId2"/>
          <a:stretch>
            <a:fillRect/>
          </a:stretch>
        </p:blipFill>
        <p:spPr>
          <a:xfrm>
            <a:off x="6527254" y="3159552"/>
            <a:ext cx="3744416" cy="2035426"/>
          </a:xfrm>
          <a:prstGeom prst="rect">
            <a:avLst/>
          </a:prstGeom>
        </p:spPr>
      </p:pic>
      <p:sp>
        <p:nvSpPr>
          <p:cNvPr id="5" name="矩形 4"/>
          <p:cNvSpPr/>
          <p:nvPr/>
        </p:nvSpPr>
        <p:spPr>
          <a:xfrm>
            <a:off x="3914714" y="2826813"/>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的材料相同，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更长、更细，所以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的电阻更大，将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并联在电路中工作一段时间，根据并联电路的电压特点可知，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错误；根据欧姆定律可知，由于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的电阻更大，所以通过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的电流小于通过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的电流小于通过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的电功率小于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消耗的电能小于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015086" y="6116608"/>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8.jpg" descr="id:2147502498;FounderCES"/>
          <p:cNvPicPr/>
          <p:nvPr/>
        </p:nvPicPr>
        <p:blipFill>
          <a:blip r:embed="rId2"/>
          <a:stretch>
            <a:fillRect/>
          </a:stretch>
        </p:blipFill>
        <p:spPr>
          <a:xfrm>
            <a:off x="3862958" y="4092357"/>
            <a:ext cx="3744416" cy="203542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如图所示，下列用电器的额定功率最接近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电冰箱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电吹风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节能灯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豆浆机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65a.jpg" descr="id:2147502407;FounderCES"/>
          <p:cNvPicPr/>
          <p:nvPr/>
        </p:nvPicPr>
        <p:blipFill>
          <a:blip r:embed="rId2"/>
          <a:stretch>
            <a:fillRect/>
          </a:stretch>
        </p:blipFill>
        <p:spPr>
          <a:xfrm>
            <a:off x="766614" y="1844824"/>
            <a:ext cx="865812" cy="2216403"/>
          </a:xfrm>
          <a:prstGeom prst="rect">
            <a:avLst/>
          </a:prstGeom>
        </p:spPr>
      </p:pic>
      <p:pic>
        <p:nvPicPr>
          <p:cNvPr id="4" name="lv65b.jpg" descr="id:2147502414;FounderCES"/>
          <p:cNvPicPr/>
          <p:nvPr/>
        </p:nvPicPr>
        <p:blipFill>
          <a:blip r:embed="rId3"/>
          <a:stretch>
            <a:fillRect/>
          </a:stretch>
        </p:blipFill>
        <p:spPr>
          <a:xfrm>
            <a:off x="3264411" y="2477567"/>
            <a:ext cx="1606659" cy="1583660"/>
          </a:xfrm>
          <a:prstGeom prst="rect">
            <a:avLst/>
          </a:prstGeom>
        </p:spPr>
      </p:pic>
      <p:pic>
        <p:nvPicPr>
          <p:cNvPr id="5" name="lv65c.jpg" descr="id:2147502421;FounderCES"/>
          <p:cNvPicPr/>
          <p:nvPr/>
        </p:nvPicPr>
        <p:blipFill>
          <a:blip r:embed="rId4"/>
          <a:stretch>
            <a:fillRect/>
          </a:stretch>
        </p:blipFill>
        <p:spPr>
          <a:xfrm>
            <a:off x="6239222" y="2311181"/>
            <a:ext cx="1584176" cy="1783235"/>
          </a:xfrm>
          <a:prstGeom prst="rect">
            <a:avLst/>
          </a:prstGeom>
        </p:spPr>
      </p:pic>
      <p:pic>
        <p:nvPicPr>
          <p:cNvPr id="6" name="lv65d.jpg" descr="id:2147502428;FounderCES"/>
          <p:cNvPicPr/>
          <p:nvPr/>
        </p:nvPicPr>
        <p:blipFill>
          <a:blip r:embed="rId5"/>
          <a:stretch>
            <a:fillRect/>
          </a:stretch>
        </p:blipFill>
        <p:spPr>
          <a:xfrm>
            <a:off x="9178917" y="1988840"/>
            <a:ext cx="1570521" cy="2105576"/>
          </a:xfrm>
          <a:prstGeom prst="rect">
            <a:avLst/>
          </a:prstGeom>
        </p:spPr>
      </p:pic>
      <p:sp>
        <p:nvSpPr>
          <p:cNvPr id="7" name="矩形 6"/>
          <p:cNvSpPr/>
          <p:nvPr/>
        </p:nvSpPr>
        <p:spPr>
          <a:xfrm>
            <a:off x="7912658" y="1409778"/>
            <a:ext cx="407484" cy="461665"/>
          </a:xfrm>
          <a:prstGeom prst="rect">
            <a:avLst/>
          </a:prstGeom>
        </p:spPr>
        <p:txBody>
          <a:bodyPr wrap="none">
            <a:spAutoFit/>
          </a:bodyPr>
          <a:lstStyle/>
          <a:p>
            <a:r>
              <a:rPr lang="en-US" altLang="zh-CN" sz="2400"/>
              <a:t>C</a:t>
            </a:r>
            <a:endParaRPr lang="zh-CN" altLang="en-US"/>
          </a:p>
        </p:txBody>
      </p:sp>
      <p:sp>
        <p:nvSpPr>
          <p:cNvPr id="8" name="内容占位符 1"/>
          <p:cNvSpPr txBox="1"/>
          <p:nvPr/>
        </p:nvSpPr>
        <p:spPr bwMode="auto">
          <a:xfrm>
            <a:off x="360854" y="455869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电冰箱的额定功率约为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不符合题意；电吹风的额定功率大约为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不符合题意；节能灯的额定功率约为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符合题意；豆浆机的额定功率约为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11267"/>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淮安中考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）如图甲所示，电源电压保持不变，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在保证电路各元件安全的前提下，电压表的示数随滑动变阻器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阻值变化的关系图像如图乙所示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电路的最小功率为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031310" y="4974267"/>
            <a:ext cx="3312368"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71.jpg" descr="id:2147502505;FounderCES"/>
          <p:cNvPicPr/>
          <p:nvPr/>
        </p:nvPicPr>
        <p:blipFill>
          <a:blip r:embed="rId2"/>
          <a:stretch>
            <a:fillRect/>
          </a:stretch>
        </p:blipFill>
        <p:spPr>
          <a:xfrm>
            <a:off x="6128754" y="3096255"/>
            <a:ext cx="2399575" cy="1954621"/>
          </a:xfrm>
          <a:prstGeom prst="rect">
            <a:avLst/>
          </a:prstGeom>
        </p:spPr>
      </p:pic>
      <p:pic>
        <p:nvPicPr>
          <p:cNvPr id="5" name="gyc272.jpg" descr="id:2147502512;FounderCES"/>
          <p:cNvPicPr/>
          <p:nvPr/>
        </p:nvPicPr>
        <p:blipFill>
          <a:blip r:embed="rId3"/>
          <a:stretch>
            <a:fillRect/>
          </a:stretch>
        </p:blipFill>
        <p:spPr>
          <a:xfrm>
            <a:off x="8903518" y="3026714"/>
            <a:ext cx="2560856" cy="2093704"/>
          </a:xfrm>
          <a:prstGeom prst="rect">
            <a:avLst/>
          </a:prstGeom>
        </p:spPr>
      </p:pic>
      <p:sp>
        <p:nvSpPr>
          <p:cNvPr id="6" name="矩形 5"/>
          <p:cNvSpPr/>
          <p:nvPr/>
        </p:nvSpPr>
        <p:spPr>
          <a:xfrm>
            <a:off x="4376014" y="298588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14506"/>
              </a:xfrm>
            </p:spPr>
            <p:txBody>
              <a:bodyPr/>
              <a:lstStyle/>
              <a:p>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由题图乙可知，当</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接入电路的电阻为</a:t>
                </a:r>
                <a:r>
                  <a:rPr lang="en-US" altLang="zh-CN" dirty="0">
                    <a:solidFill>
                      <a:srgbClr val="000000"/>
                    </a:solidFill>
                    <a:latin typeface="Times New Roman" panose="02020603050405020304" pitchFamily="18" charset="0"/>
                    <a:ea typeface="宋体" panose="02010600030101010101" pitchFamily="2" charset="-122"/>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dirty="0">
                    <a:solidFill>
                      <a:srgbClr val="000000"/>
                    </a:solidFill>
                    <a:latin typeface="Times New Roman" panose="02020603050405020304" pitchFamily="18" charset="0"/>
                    <a:ea typeface="宋体" panose="02010600030101010101" pitchFamily="2" charset="-122"/>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10000"/>
                  </a:lnSpc>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电压特点和分压原理可知，此时</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的电阻与</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接入电路的电阻之比为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en-US" altLang="zh-CN" dirty="0">
                    <a:solidFill>
                      <a:srgbClr val="000000"/>
                    </a:solidFill>
                    <a:latin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，同理，当</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接入电路的电阻为</a:t>
                </a:r>
                <a:r>
                  <a:rPr lang="en-US" altLang="zh-CN" dirty="0">
                    <a:solidFill>
                      <a:srgbClr val="000000"/>
                    </a:solidFill>
                    <a:latin typeface="Times New Roman" panose="02020603050405020304" pitchFamily="18" charset="0"/>
                    <a:ea typeface="宋体" panose="02010600030101010101" pitchFamily="2" charset="-122"/>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dirty="0">
                    <a:solidFill>
                      <a:srgbClr val="000000"/>
                    </a:solidFill>
                    <a:latin typeface="Times New Roman" panose="02020603050405020304" pitchFamily="18" charset="0"/>
                    <a:ea typeface="宋体" panose="02010600030101010101" pitchFamily="2" charset="-122"/>
                  </a:rPr>
                  <a:t>2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，由串联电路的电压特点和分压原理可知，此时</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的电阻与</a:t>
                </a:r>
                <a:r>
                  <a:rPr lang="en-US" altLang="zh-CN" i="1" dirty="0">
                    <a:solidFill>
                      <a:srgbClr val="000000"/>
                    </a:solidFill>
                    <a:latin typeface="Times New Roman" panose="02020603050405020304" pitchFamily="18" charset="0"/>
                    <a:ea typeface="宋体" panose="02010600030101010101" pitchFamily="2" charset="-122"/>
                  </a:rPr>
                  <a:t>R</a:t>
                </a:r>
                <a:r>
                  <a:rPr lang="en-US" altLang="zh-CN" baseline="-25000" dirty="0">
                    <a:solidFill>
                      <a:srgbClr val="000000"/>
                    </a:solidFill>
                    <a:latin typeface="Times New Roman" panose="02020603050405020304" pitchFamily="18" charset="0"/>
                    <a:ea typeface="宋体" panose="02010600030101010101" pitchFamily="2" charset="-122"/>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接入电路的电阻之比为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en-US" altLang="zh-CN" dirty="0">
                    <a:solidFill>
                      <a:srgbClr val="000000"/>
                    </a:solidFill>
                    <a:latin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14506"/>
              </a:xfrm>
              <a:blipFill>
                <a:blip r:embed="rId2"/>
                <a:stretch>
                  <a:fillRect l="-796" r="-2229"/>
                </a:stretch>
              </a:blipFill>
            </p:spPr>
            <p:txBody>
              <a:bodyPr/>
              <a:lstStyle/>
              <a:p>
                <a:r>
                  <a:rPr lang="zh-CN" altLang="en-US">
                    <a:noFill/>
                  </a:rPr>
                  <a:t> </a:t>
                </a:r>
              </a:p>
            </p:txBody>
          </p:sp>
        </mc:Fallback>
      </mc:AlternateContent>
      <p:sp>
        <p:nvSpPr>
          <p:cNvPr id="3" name="矩形 2"/>
          <p:cNvSpPr/>
          <p:nvPr/>
        </p:nvSpPr>
        <p:spPr>
          <a:xfrm>
            <a:off x="5231110" y="5664585"/>
            <a:ext cx="3312368"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71.jpg" descr="id:2147502505;FounderCES"/>
          <p:cNvPicPr/>
          <p:nvPr/>
        </p:nvPicPr>
        <p:blipFill>
          <a:blip r:embed="rId3">
            <a:clrChange>
              <a:clrFrom>
                <a:srgbClr val="FFFFFF"/>
              </a:clrFrom>
              <a:clrTo>
                <a:srgbClr val="FFFFFF">
                  <a:alpha val="0"/>
                </a:srgbClr>
              </a:clrTo>
            </a:clrChange>
          </a:blip>
          <a:stretch>
            <a:fillRect/>
          </a:stretch>
        </p:blipFill>
        <p:spPr>
          <a:xfrm>
            <a:off x="4328554" y="3786573"/>
            <a:ext cx="2399575" cy="1954621"/>
          </a:xfrm>
          <a:prstGeom prst="rect">
            <a:avLst/>
          </a:prstGeom>
        </p:spPr>
      </p:pic>
      <p:pic>
        <p:nvPicPr>
          <p:cNvPr id="5" name="gyc272.jpg" descr="id:2147502512;FounderCES"/>
          <p:cNvPicPr/>
          <p:nvPr/>
        </p:nvPicPr>
        <p:blipFill>
          <a:blip r:embed="rId4">
            <a:clrChange>
              <a:clrFrom>
                <a:srgbClr val="FFFFFF"/>
              </a:clrFrom>
              <a:clrTo>
                <a:srgbClr val="FFFFFF">
                  <a:alpha val="0"/>
                </a:srgbClr>
              </a:clrTo>
            </a:clrChange>
          </a:blip>
          <a:stretch>
            <a:fillRect/>
          </a:stretch>
        </p:blipFill>
        <p:spPr>
          <a:xfrm>
            <a:off x="7103318" y="3717032"/>
            <a:ext cx="2560856" cy="209370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03496"/>
              </a:xfrm>
            </p:spPr>
            <p:txBody>
              <a:bodyPr/>
              <a:lstStyle/>
              <a:p>
                <a:pPr hangingPunct="0">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错误；由欧姆定律可知，当滑动变阻器接入电路的电阻最大时，电路中的电流最小，由串联电路的电阻特点和欧姆定律可知，电</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路中的</a:t>
                </a:r>
                <a:endParaRPr lang="en-US"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最小电流：</a:t>
                </a:r>
                <a: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a:rPr lang="zh-CN" altLang="en-US" sz="2300" i="1" spc="-100"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总大</m:t>
                        </m:r>
                      </m:den>
                    </m:f>
                  </m:oMath>
                </a14:m>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sz="23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a:rPr lang="en-US" altLang="zh-CN" sz="2300" b="0" i="0"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sz="23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a:rPr lang="zh-CN" altLang="en-US" sz="2300" i="1" spc="-100"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大</m:t>
                        </m:r>
                      </m:den>
                    </m:f>
                  </m:oMath>
                </a14:m>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sz="23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，则电路的最小功率：</a:t>
                </a:r>
                <a: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3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a:solidFill>
                      <a:srgbClr val="000000"/>
                    </a:solidFill>
                    <a:ea typeface="宋体" panose="02010600030101010101" pitchFamily="2" charset="-122"/>
                    <a:cs typeface="Times New Roman" panose="02020603050405020304" pitchFamily="18" charset="0"/>
                  </a:rPr>
                  <a:t>.2</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p>
              <a:p>
                <a:pPr hangingPunct="0">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a:solidFill>
                      <a:srgbClr val="000000"/>
                    </a:solidFill>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错误；由欧姆定律可知，当</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两端的电压最大时，电路中的电流最大，因为电压表的测量范围为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两端的最大电压为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，则电路中的最大电流：</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a:rPr lang="zh-CN" altLang="en-US" sz="230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大</m:t>
                        </m:r>
                      </m:num>
                      <m:den>
                        <m:r>
                          <m:rPr>
                            <m:nor/>
                          </m:rP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den>
                    </m:f>
                  </m:oMath>
                </a14:m>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，符合题意，因此电流表示数变化范围为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403496"/>
              </a:xfrm>
              <a:blipFill rotWithShape="1">
                <a:blip r:embed="rId2"/>
                <a:stretch>
                  <a:fillRect l="-2" t="-19" r="1" b="-2914"/>
                </a:stretch>
              </a:blipFill>
            </p:spPr>
            <p:txBody>
              <a:bodyPr/>
              <a:lstStyle/>
              <a:p>
                <a:r>
                  <a:rPr lang="zh-CN" altLang="en-US">
                    <a:noFill/>
                  </a:rPr>
                  <a:t> </a:t>
                </a:r>
              </a:p>
            </p:txBody>
          </p:sp>
        </mc:Fallback>
      </mc:AlternateContent>
      <p:sp>
        <p:nvSpPr>
          <p:cNvPr id="3" name="矩形 2"/>
          <p:cNvSpPr/>
          <p:nvPr/>
        </p:nvSpPr>
        <p:spPr>
          <a:xfrm>
            <a:off x="4460240" y="5952490"/>
            <a:ext cx="3331845" cy="829945"/>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71.jpg" descr="id:2147502505;FounderCES"/>
          <p:cNvPicPr/>
          <p:nvPr/>
        </p:nvPicPr>
        <p:blipFill>
          <a:blip r:embed="rId3"/>
          <a:stretch>
            <a:fillRect/>
          </a:stretch>
        </p:blipFill>
        <p:spPr>
          <a:xfrm>
            <a:off x="3629660" y="4221480"/>
            <a:ext cx="2235835" cy="1807210"/>
          </a:xfrm>
          <a:prstGeom prst="rect">
            <a:avLst/>
          </a:prstGeom>
        </p:spPr>
      </p:pic>
      <p:pic>
        <p:nvPicPr>
          <p:cNvPr id="5" name="gyc272.jpg" descr="id:2147502512;FounderCES"/>
          <p:cNvPicPr/>
          <p:nvPr/>
        </p:nvPicPr>
        <p:blipFill>
          <a:blip r:embed="rId4"/>
          <a:stretch>
            <a:fillRect/>
          </a:stretch>
        </p:blipFill>
        <p:spPr>
          <a:xfrm>
            <a:off x="6332220" y="4149090"/>
            <a:ext cx="2410460" cy="187769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444" y="980728"/>
            <a:ext cx="11485848" cy="4939814"/>
          </a:xfrm>
          <a:solidFill>
            <a:srgbClr val="E1F4FC"/>
          </a:solidFill>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                        </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观察电路图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先要识别电路的连接方式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看清各个电表的测量对象</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再由电学规律分析相关物理量的变化</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分析图像问题时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先要明确图像中横、纵坐标表示什么物理量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看清相关物理量的变化规律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再从图像中找到特殊点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获取有用信息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代入公式求解</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1818" y="992354"/>
            <a:ext cx="1899581" cy="494091"/>
          </a:xfrm>
          <a:prstGeom prst="rect">
            <a:avLst/>
          </a:prstGeom>
        </p:spPr>
      </p:pic>
      <p:sp>
        <p:nvSpPr>
          <p:cNvPr id="4" name="矩形 3"/>
          <p:cNvSpPr/>
          <p:nvPr/>
        </p:nvSpPr>
        <p:spPr>
          <a:xfrm>
            <a:off x="4150990" y="5046275"/>
            <a:ext cx="3312368"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71.jpg" descr="id:2147502505;FounderCES"/>
          <p:cNvPicPr/>
          <p:nvPr/>
        </p:nvPicPr>
        <p:blipFill>
          <a:blip r:embed="rId3">
            <a:clrChange>
              <a:clrFrom>
                <a:srgbClr val="FFFFFF"/>
              </a:clrFrom>
              <a:clrTo>
                <a:srgbClr val="FFFFFF">
                  <a:alpha val="0"/>
                </a:srgbClr>
              </a:clrTo>
            </a:clrChange>
          </a:blip>
          <a:stretch>
            <a:fillRect/>
          </a:stretch>
        </p:blipFill>
        <p:spPr>
          <a:xfrm>
            <a:off x="3248434" y="3168263"/>
            <a:ext cx="2399575" cy="1954621"/>
          </a:xfrm>
          <a:prstGeom prst="rect">
            <a:avLst/>
          </a:prstGeom>
        </p:spPr>
      </p:pic>
      <p:pic>
        <p:nvPicPr>
          <p:cNvPr id="6" name="gyc272.jpg" descr="id:2147502512;FounderCES"/>
          <p:cNvPicPr/>
          <p:nvPr/>
        </p:nvPicPr>
        <p:blipFill>
          <a:blip r:embed="rId4">
            <a:clrChange>
              <a:clrFrom>
                <a:srgbClr val="FFFFFF"/>
              </a:clrFrom>
              <a:clrTo>
                <a:srgbClr val="FFFFFF">
                  <a:alpha val="0"/>
                </a:srgbClr>
              </a:clrTo>
            </a:clrChange>
          </a:blip>
          <a:stretch>
            <a:fillRect/>
          </a:stretch>
        </p:blipFill>
        <p:spPr>
          <a:xfrm>
            <a:off x="6023198" y="3098722"/>
            <a:ext cx="2560856" cy="209370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8400"/>
            <a:ext cx="11485848" cy="230695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甲、乙两电阻的电流随电压的变化关系如图所示，则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，当电阻两端电压相等时，甲、乙两个电阻的电功率之比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017837" y="5302949"/>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433.jpg" descr="id:2147502519;FounderCES"/>
          <p:cNvPicPr/>
          <p:nvPr/>
        </p:nvPicPr>
        <p:blipFill>
          <a:blip r:embed="rId2"/>
          <a:stretch>
            <a:fillRect/>
          </a:stretch>
        </p:blipFill>
        <p:spPr>
          <a:xfrm>
            <a:off x="4583038" y="2899192"/>
            <a:ext cx="2593149" cy="2424681"/>
          </a:xfrm>
          <a:prstGeom prst="rect">
            <a:avLst/>
          </a:prstGeom>
        </p:spPr>
      </p:pic>
      <p:sp>
        <p:nvSpPr>
          <p:cNvPr id="5" name="矩形 4"/>
          <p:cNvSpPr/>
          <p:nvPr/>
        </p:nvSpPr>
        <p:spPr>
          <a:xfrm>
            <a:off x="8543478" y="1654804"/>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sp>
        <p:nvSpPr>
          <p:cNvPr id="6" name="矩形 5"/>
          <p:cNvSpPr/>
          <p:nvPr/>
        </p:nvSpPr>
        <p:spPr>
          <a:xfrm>
            <a:off x="953760" y="2752178"/>
            <a:ext cx="801823" cy="461665"/>
          </a:xfrm>
          <a:prstGeom prst="rect">
            <a:avLst/>
          </a:prstGeom>
        </p:spPr>
        <p:txBody>
          <a:bodyPr wrap="none">
            <a:spAutoFit/>
          </a:bodyPr>
          <a:lstStyle/>
          <a:p>
            <a:r>
              <a:rPr lang="en-US" altLang="zh-CN" sz="2400"/>
              <a:t>3</a:t>
            </a:r>
            <a:r>
              <a:rPr lang="en-US" altLang="zh-CN" sz="2400">
                <a:latin typeface="宋体" panose="02010600030101010101" pitchFamily="2" charset="-122"/>
                <a:cs typeface="Times New Roman" panose="02020603050405020304" pitchFamily="18" charset="0"/>
              </a:rPr>
              <a:t>∶</a:t>
            </a:r>
            <a:r>
              <a:rPr lang="en-US" altLang="zh-CN" sz="2400"/>
              <a:t>1</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35893"/>
                <a:ext cx="11485848" cy="2365263"/>
              </a:xfrm>
            </p:spPr>
            <p:txBody>
              <a:bodyPr/>
              <a:lstStyle/>
              <a:p>
                <a:pPr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由题图像可知，当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时通过甲的电流为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时通过乙的电流为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可得甲、乙的电阻分别为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两端的电压相等，故两电阻的功率之比为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甲</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35893"/>
                <a:ext cx="11485848" cy="2365263"/>
              </a:xfrm>
              <a:blipFill rotWithShape="1">
                <a:blip r:embed="rId2"/>
                <a:stretch>
                  <a:fillRect l="-2" t="-9" r="1" b="4"/>
                </a:stretch>
              </a:blipFill>
            </p:spPr>
            <p:txBody>
              <a:bodyPr/>
              <a:lstStyle/>
              <a:p>
                <a:r>
                  <a:rPr lang="zh-CN" altLang="en-US">
                    <a:noFill/>
                  </a:rPr>
                  <a:t> </a:t>
                </a:r>
              </a:p>
            </p:txBody>
          </p:sp>
        </mc:Fallback>
      </mc:AlternateContent>
      <p:sp>
        <p:nvSpPr>
          <p:cNvPr id="3" name="矩形 2"/>
          <p:cNvSpPr/>
          <p:nvPr/>
        </p:nvSpPr>
        <p:spPr>
          <a:xfrm>
            <a:off x="5089845" y="5662989"/>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433.jpg" descr="id:2147502519;FounderCES"/>
          <p:cNvPicPr/>
          <p:nvPr/>
        </p:nvPicPr>
        <p:blipFill>
          <a:blip r:embed="rId3"/>
          <a:stretch>
            <a:fillRect/>
          </a:stretch>
        </p:blipFill>
        <p:spPr>
          <a:xfrm>
            <a:off x="4439022" y="3070701"/>
            <a:ext cx="2736304" cy="255853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5876"/>
            <a:ext cx="11485848" cy="1200329"/>
          </a:xfrm>
        </p:spPr>
        <p:txBody>
          <a:bodyPr/>
          <a:lstStyle/>
          <a:p>
            <a:pPr hangingPunct="0">
              <a:spcAft>
                <a:spcPts val="0"/>
              </a:spcAft>
              <a:tabLst>
                <a:tab pos="5941060" algn="l"/>
              </a:tabLst>
            </a:pPr>
            <a:r>
              <a:rPr lang="en-US" altLang="zh-CN"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pc="-1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如图所示的电路，小灯泡</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是阻值为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小灯泡的电功率为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时，小灯泡的电阻为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消耗的功率是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62795" y="5208341"/>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3.jpg" descr="id:2147502526;FounderCES"/>
          <p:cNvPicPr/>
          <p:nvPr/>
        </p:nvPicPr>
        <p:blipFill>
          <a:blip r:embed="rId2"/>
          <a:stretch>
            <a:fillRect/>
          </a:stretch>
        </p:blipFill>
        <p:spPr>
          <a:xfrm>
            <a:off x="4295006" y="2996952"/>
            <a:ext cx="3344053" cy="2211389"/>
          </a:xfrm>
          <a:prstGeom prst="rect">
            <a:avLst/>
          </a:prstGeom>
        </p:spPr>
      </p:pic>
      <p:sp>
        <p:nvSpPr>
          <p:cNvPr id="5" name="矩形 4"/>
          <p:cNvSpPr/>
          <p:nvPr/>
        </p:nvSpPr>
        <p:spPr>
          <a:xfrm>
            <a:off x="5925312" y="2101918"/>
            <a:ext cx="492443" cy="461665"/>
          </a:xfrm>
          <a:prstGeom prst="rect">
            <a:avLst/>
          </a:prstGeom>
        </p:spPr>
        <p:txBody>
          <a:bodyPr wrap="none">
            <a:spAutoFit/>
          </a:bodyPr>
          <a:lstStyle/>
          <a:p>
            <a:r>
              <a:rPr lang="en-US" altLang="zh-CN" sz="2400"/>
              <a:t>12</a:t>
            </a:r>
            <a:endParaRPr lang="zh-CN" altLang="en-US"/>
          </a:p>
        </p:txBody>
      </p:sp>
      <p:sp>
        <p:nvSpPr>
          <p:cNvPr id="6" name="矩形 5"/>
          <p:cNvSpPr/>
          <p:nvPr/>
        </p:nvSpPr>
        <p:spPr>
          <a:xfrm>
            <a:off x="10415686" y="2101918"/>
            <a:ext cx="569387" cy="461665"/>
          </a:xfrm>
          <a:prstGeom prst="rect">
            <a:avLst/>
          </a:prstGeom>
        </p:spPr>
        <p:txBody>
          <a:bodyPr wrap="none">
            <a:spAutoFit/>
          </a:bodyPr>
          <a:lstStyle/>
          <a:p>
            <a:r>
              <a:rPr lang="en-US" altLang="zh-CN" sz="2400"/>
              <a:t>3</a:t>
            </a:r>
            <a:r>
              <a:rPr lang="en-US" altLang="zh-CN" sz="2400">
                <a:cs typeface="Times New Roman" panose="02020603050405020304" pitchFamily="18" charset="0"/>
              </a:rPr>
              <a:t>.</a:t>
            </a:r>
            <a:r>
              <a:rPr lang="en-US" altLang="zh-CN" sz="2400"/>
              <a:t>6</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47377"/>
                <a:ext cx="11485848" cy="3006592"/>
              </a:xfrm>
            </p:spPr>
            <p:txBody>
              <a:bodyPr/>
              <a:lstStyle/>
              <a:p>
                <a:pPr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并联，电流表测干路电流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可知，小灯泡的电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小灯泡的实际功率等于额定功率，因此</a:t>
                </a:r>
                <a:endPar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小灯泡两端的电压等于额定电压</a:t>
                </a:r>
                <a:r>
                  <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6 V</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由并联</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电路的电压特点可知，定值电阻</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两端的</a:t>
                </a:r>
                <a:endPar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电压</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，则定值电阻</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消耗的功率</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i="1"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sub>
                            </m:sSub>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6 W</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baseline="-25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47377"/>
                <a:ext cx="11485848" cy="3006592"/>
              </a:xfrm>
              <a:blipFill rotWithShape="1">
                <a:blip r:embed="rId2"/>
                <a:stretch>
                  <a:fillRect l="-2" t="-10" r="1" b="-6098"/>
                </a:stretch>
              </a:blipFill>
            </p:spPr>
            <p:txBody>
              <a:bodyPr/>
              <a:lstStyle/>
              <a:p>
                <a:r>
                  <a:rPr lang="zh-CN" altLang="en-US">
                    <a:noFill/>
                  </a:rPr>
                  <a:t> </a:t>
                </a:r>
              </a:p>
            </p:txBody>
          </p:sp>
        </mc:Fallback>
      </mc:AlternateContent>
      <p:sp>
        <p:nvSpPr>
          <p:cNvPr id="3" name="矩形 2"/>
          <p:cNvSpPr/>
          <p:nvPr/>
        </p:nvSpPr>
        <p:spPr>
          <a:xfrm>
            <a:off x="1515571" y="2487015"/>
            <a:ext cx="9999968" cy="646331"/>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实际功率等于额定功率时</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小灯泡正常发光</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所以实际电压等于额定电压</a:t>
            </a:r>
            <a:endParaRPr lang="zh-CN" altLang="zh-CN" sz="900" b="0">
              <a:solidFill>
                <a:srgbClr val="00AEEF"/>
              </a:solidFill>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1027522" y="2627783"/>
            <a:ext cx="497670" cy="373252"/>
          </a:xfrm>
          <a:prstGeom prst="rect">
            <a:avLst/>
          </a:prstGeom>
        </p:spPr>
      </p:pic>
      <p:sp>
        <p:nvSpPr>
          <p:cNvPr id="5" name="矩形 4"/>
          <p:cNvSpPr/>
          <p:nvPr/>
        </p:nvSpPr>
        <p:spPr>
          <a:xfrm>
            <a:off x="5023712" y="6054426"/>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kk33.jpg" descr="id:2147502526;FounderCES"/>
          <p:cNvPicPr/>
          <p:nvPr/>
        </p:nvPicPr>
        <p:blipFill>
          <a:blip r:embed="rId4"/>
          <a:stretch>
            <a:fillRect/>
          </a:stretch>
        </p:blipFill>
        <p:spPr>
          <a:xfrm>
            <a:off x="4055923" y="3843037"/>
            <a:ext cx="3344053" cy="221138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26282"/>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小昕发现机场规定：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严禁携带额定容量超过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 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的充电宝搭乘飞机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于是查看自己携带的充电宝铭牌上标有电压为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20 000 mA</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）带这个充电宝搭乘飞机，理由：</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05445" y="2348454"/>
            <a:ext cx="494046" cy="461665"/>
          </a:xfrm>
          <a:prstGeom prst="rect">
            <a:avLst/>
          </a:prstGeom>
        </p:spPr>
        <p:txBody>
          <a:bodyPr wrap="none">
            <a:spAutoFit/>
          </a:bodyPr>
          <a:lstStyle/>
          <a:p>
            <a:r>
              <a:rPr lang="zh-CN" altLang="zh-CN" sz="2400">
                <a:cs typeface="Times New Roman" panose="02020603050405020304" pitchFamily="18" charset="0"/>
              </a:rPr>
              <a:t>能</a:t>
            </a:r>
            <a:endParaRPr lang="zh-CN" altLang="en-US"/>
          </a:p>
        </p:txBody>
      </p:sp>
      <p:sp>
        <p:nvSpPr>
          <p:cNvPr id="5" name="矩形 4"/>
          <p:cNvSpPr/>
          <p:nvPr/>
        </p:nvSpPr>
        <p:spPr>
          <a:xfrm>
            <a:off x="7158074" y="2891687"/>
            <a:ext cx="4393382" cy="461665"/>
          </a:xfrm>
          <a:prstGeom prst="rect">
            <a:avLst/>
          </a:prstGeom>
        </p:spPr>
        <p:txBody>
          <a:bodyPr wrap="none">
            <a:spAutoFit/>
          </a:bodyPr>
          <a:lstStyle/>
          <a:p>
            <a:r>
              <a:rPr lang="zh-CN" altLang="zh-CN" sz="2400">
                <a:cs typeface="Times New Roman" panose="02020603050405020304" pitchFamily="18" charset="0"/>
              </a:rPr>
              <a:t>充电宝储存的电能小于</a:t>
            </a:r>
            <a:r>
              <a:rPr lang="en-US" altLang="zh-CN" sz="2400"/>
              <a:t>160 W</a:t>
            </a:r>
            <a:r>
              <a:rPr lang="en-US" altLang="zh-CN" sz="2400">
                <a:ea typeface="Times New Roman" panose="02020603050405020304" pitchFamily="18" charset="0"/>
              </a:rPr>
              <a:t>·</a:t>
            </a:r>
            <a:r>
              <a:rPr lang="en-US" altLang="zh-CN" sz="2400"/>
              <a:t>h</a:t>
            </a:r>
            <a:endParaRPr lang="zh-CN" altLang="en-US"/>
          </a:p>
        </p:txBody>
      </p:sp>
      <p:sp>
        <p:nvSpPr>
          <p:cNvPr id="6" name="内容占位符 1"/>
          <p:cNvSpPr txBox="1"/>
          <p:nvPr/>
        </p:nvSpPr>
        <p:spPr bwMode="auto">
          <a:xfrm>
            <a:off x="360854" y="338079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充电宝充满电储存的电能：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20 000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 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 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，所以小昕能带这个充电宝搭乘飞机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5893"/>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如图所示，在测量电阻实验中，电阻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，将单刀双掷开关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掷于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切换到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内电流对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1312" y="5374957"/>
            <a:ext cx="1723549" cy="646331"/>
          </a:xfrm>
          <a:prstGeom prst="rect">
            <a:avLst/>
          </a:prstGeom>
        </p:spPr>
        <p:txBody>
          <a:bodyPr wrap="none">
            <a:spAutoFit/>
          </a:bodyPr>
          <a:lstStyle/>
          <a:p>
            <a:pPr lvl="0" algn="just" eaLnBrk="1" hangingPunct="1">
              <a:lnSpc>
                <a:spcPct val="150000"/>
              </a:lnSpc>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4.jpg" descr="id:2147502533;FounderCES"/>
          <p:cNvPicPr/>
          <p:nvPr/>
        </p:nvPicPr>
        <p:blipFill>
          <a:blip r:embed="rId2"/>
          <a:stretch>
            <a:fillRect/>
          </a:stretch>
        </p:blipFill>
        <p:spPr>
          <a:xfrm>
            <a:off x="4439022" y="2794081"/>
            <a:ext cx="3024336" cy="2680171"/>
          </a:xfrm>
          <a:prstGeom prst="rect">
            <a:avLst/>
          </a:prstGeom>
        </p:spPr>
      </p:pic>
      <p:sp>
        <p:nvSpPr>
          <p:cNvPr id="5" name="矩形 4"/>
          <p:cNvSpPr/>
          <p:nvPr/>
        </p:nvSpPr>
        <p:spPr>
          <a:xfrm>
            <a:off x="10844735" y="1682223"/>
            <a:ext cx="338554" cy="461665"/>
          </a:xfrm>
          <a:prstGeom prst="rect">
            <a:avLst/>
          </a:prstGeom>
        </p:spPr>
        <p:txBody>
          <a:bodyPr wrap="none">
            <a:spAutoFit/>
          </a:bodyPr>
          <a:lstStyle/>
          <a:p>
            <a:r>
              <a:rPr lang="en-US" altLang="zh-CN" sz="2400"/>
              <a:t>6</a:t>
            </a:r>
            <a:endParaRPr lang="zh-CN" altLang="en-US"/>
          </a:p>
        </p:txBody>
      </p:sp>
      <p:sp>
        <p:nvSpPr>
          <p:cNvPr id="6" name="矩形 5"/>
          <p:cNvSpPr/>
          <p:nvPr/>
        </p:nvSpPr>
        <p:spPr>
          <a:xfrm>
            <a:off x="2656074" y="2229337"/>
            <a:ext cx="492443" cy="461665"/>
          </a:xfrm>
          <a:prstGeom prst="rect">
            <a:avLst/>
          </a:prstGeom>
        </p:spPr>
        <p:txBody>
          <a:bodyPr wrap="none">
            <a:spAutoFit/>
          </a:bodyPr>
          <a:lstStyle/>
          <a:p>
            <a:r>
              <a:rPr lang="en-US" altLang="zh-CN" sz="2400"/>
              <a:t>20</a:t>
            </a:r>
            <a:endParaRPr lang="zh-CN" altLang="en-US"/>
          </a:p>
        </p:txBody>
      </p:sp>
      <p:sp>
        <p:nvSpPr>
          <p:cNvPr id="7" name="矩形 6"/>
          <p:cNvSpPr/>
          <p:nvPr/>
        </p:nvSpPr>
        <p:spPr>
          <a:xfrm>
            <a:off x="6639827" y="2236668"/>
            <a:ext cx="492443" cy="461665"/>
          </a:xfrm>
          <a:prstGeom prst="rect">
            <a:avLst/>
          </a:prstGeom>
        </p:spPr>
        <p:txBody>
          <a:bodyPr wrap="none">
            <a:spAutoFit/>
          </a:bodyPr>
          <a:lstStyle/>
          <a:p>
            <a:r>
              <a:rPr lang="en-US" altLang="zh-CN" sz="2400"/>
              <a:t>24</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）小强上次查看家里的电能表显示为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，本次查看时电能表示数如图所示，下列</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电能表是测量电功率的仪表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在这段时间内消耗的电能为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792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小强家同时工作的用电器的总功率不能超过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只将一台标有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的电热水器接入电路中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电能表的指示灯闪烁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06066" y="3646765"/>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574" y="1817765"/>
            <a:ext cx="1833286" cy="414998"/>
          </a:xfrm>
          <a:prstGeom prst="rect">
            <a:avLst/>
          </a:prstGeom>
        </p:spPr>
      </p:pic>
      <p:pic>
        <p:nvPicPr>
          <p:cNvPr id="5" name="图片 4"/>
          <p:cNvPicPr>
            <a:picLocks noChangeAspect="1"/>
          </p:cNvPicPr>
          <p:nvPr/>
        </p:nvPicPr>
        <p:blipFill>
          <a:blip r:embed="rId3"/>
          <a:stretch>
            <a:fillRect/>
          </a:stretch>
        </p:blipFill>
        <p:spPr>
          <a:xfrm>
            <a:off x="8183438" y="1136933"/>
            <a:ext cx="3384376" cy="2534587"/>
          </a:xfrm>
          <a:prstGeom prst="rect">
            <a:avLst/>
          </a:prstGeom>
        </p:spPr>
      </p:pic>
      <p:sp>
        <p:nvSpPr>
          <p:cNvPr id="6" name="矩形 5"/>
          <p:cNvSpPr/>
          <p:nvPr/>
        </p:nvSpPr>
        <p:spPr>
          <a:xfrm>
            <a:off x="2702204" y="2357675"/>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562963"/>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，将单刀双掷开关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掷于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端时，电压表测量电源电压，则电源电压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切换到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端时，电压表测量电阻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两端的电压，根据串联电路的电压特点可知，此时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根据串联电路的电流特点和欧姆定律可知，通过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内电流对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所做的功</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3562963"/>
              </a:xfrm>
              <a:blipFill rotWithShape="1">
                <a:blip r:embed="rId2"/>
                <a:stretch>
                  <a:fillRect l="-2" t="-18" r="1" b="-1355"/>
                </a:stretch>
              </a:blipFill>
            </p:spPr>
            <p:txBody>
              <a:bodyPr/>
              <a:lstStyle/>
              <a:p>
                <a:r>
                  <a:rPr lang="zh-CN" altLang="en-US">
                    <a:noFill/>
                  </a:rPr>
                  <a:t> </a:t>
                </a:r>
              </a:p>
            </p:txBody>
          </p:sp>
        </mc:Fallback>
      </mc:AlternateContent>
      <p:sp>
        <p:nvSpPr>
          <p:cNvPr id="4" name="矩形 3"/>
          <p:cNvSpPr/>
          <p:nvPr/>
        </p:nvSpPr>
        <p:spPr>
          <a:xfrm>
            <a:off x="5015086" y="6021288"/>
            <a:ext cx="1723549" cy="646331"/>
          </a:xfrm>
          <a:prstGeom prst="rect">
            <a:avLst/>
          </a:prstGeom>
        </p:spPr>
        <p:txBody>
          <a:bodyPr wrap="none">
            <a:spAutoFit/>
          </a:bodyPr>
          <a:lstStyle/>
          <a:p>
            <a:pPr lvl="0" algn="just" eaLnBrk="1" hangingPunct="1">
              <a:lnSpc>
                <a:spcPct val="150000"/>
              </a:lnSpc>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kk34.jpg" descr="id:2147502533;FounderCES"/>
          <p:cNvPicPr/>
          <p:nvPr/>
        </p:nvPicPr>
        <p:blipFill>
          <a:blip r:embed="rId3"/>
          <a:stretch>
            <a:fillRect/>
          </a:stretch>
        </p:blipFill>
        <p:spPr>
          <a:xfrm>
            <a:off x="4511030" y="3789040"/>
            <a:ext cx="2736304" cy="2424917"/>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）图甲是一款家用蒸箱，图乙是其加热盘模块的简化电路，蒸箱有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三挡，其中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为阻值不变的电热丝，当开关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时，蒸箱处于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挡，此时通过温控开关的电流为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，已知蒸箱的额定电压为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，高温挡的电功率为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35518" y="5139940"/>
            <a:ext cx="3695278"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a:p>
            <a:pPr lvl="0" algn="ctr" eaLnBrk="1" hangingPunct="1">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sddzwl22-24.jpg" descr="id:2147502540;FounderCES"/>
          <p:cNvPicPr/>
          <p:nvPr/>
        </p:nvPicPr>
        <p:blipFill>
          <a:blip r:embed="rId2"/>
          <a:stretch>
            <a:fillRect/>
          </a:stretch>
        </p:blipFill>
        <p:spPr>
          <a:xfrm>
            <a:off x="3280716" y="3397983"/>
            <a:ext cx="2238426" cy="1652697"/>
          </a:xfrm>
          <a:prstGeom prst="rect">
            <a:avLst/>
          </a:prstGeom>
        </p:spPr>
      </p:pic>
      <p:pic>
        <p:nvPicPr>
          <p:cNvPr id="5" name="sddzwl23-24.jpg" descr="id:2147502547;FounderCES"/>
          <p:cNvPicPr/>
          <p:nvPr/>
        </p:nvPicPr>
        <p:blipFill>
          <a:blip r:embed="rId3"/>
          <a:stretch>
            <a:fillRect/>
          </a:stretch>
        </p:blipFill>
        <p:spPr>
          <a:xfrm>
            <a:off x="6383238" y="3054444"/>
            <a:ext cx="2160240" cy="2217804"/>
          </a:xfrm>
          <a:prstGeom prst="rect">
            <a:avLst/>
          </a:prstGeom>
        </p:spPr>
      </p:pic>
      <p:sp>
        <p:nvSpPr>
          <p:cNvPr id="6" name="矩形 5"/>
          <p:cNvSpPr/>
          <p:nvPr/>
        </p:nvSpPr>
        <p:spPr>
          <a:xfrm>
            <a:off x="3664186" y="1911205"/>
            <a:ext cx="803425" cy="461665"/>
          </a:xfrm>
          <a:prstGeom prst="rect">
            <a:avLst/>
          </a:prstGeom>
        </p:spPr>
        <p:txBody>
          <a:bodyPr wrap="none">
            <a:spAutoFit/>
          </a:bodyPr>
          <a:lstStyle/>
          <a:p>
            <a:r>
              <a:rPr lang="zh-CN" altLang="zh-CN" sz="2400">
                <a:cs typeface="Times New Roman" panose="02020603050405020304" pitchFamily="18" charset="0"/>
              </a:rPr>
              <a:t>低温</a:t>
            </a:r>
            <a:endParaRPr lang="zh-CN" altLang="en-US"/>
          </a:p>
        </p:txBody>
      </p:sp>
      <p:sp>
        <p:nvSpPr>
          <p:cNvPr id="7" name="矩形 6"/>
          <p:cNvSpPr/>
          <p:nvPr/>
        </p:nvSpPr>
        <p:spPr>
          <a:xfrm>
            <a:off x="5839038" y="2500781"/>
            <a:ext cx="492443" cy="461665"/>
          </a:xfrm>
          <a:prstGeom prst="rect">
            <a:avLst/>
          </a:prstGeom>
        </p:spPr>
        <p:txBody>
          <a:bodyPr wrap="none">
            <a:spAutoFit/>
          </a:bodyPr>
          <a:lstStyle/>
          <a:p>
            <a:r>
              <a:rPr lang="en-US" altLang="zh-CN" sz="2400"/>
              <a:t>22</a:t>
            </a:r>
            <a:endParaRPr lang="zh-CN" altLang="en-US"/>
          </a:p>
        </p:txBody>
      </p:sp>
      <p:sp>
        <p:nvSpPr>
          <p:cNvPr id="8" name="矩形 7"/>
          <p:cNvSpPr/>
          <p:nvPr/>
        </p:nvSpPr>
        <p:spPr>
          <a:xfrm>
            <a:off x="9519714" y="2495262"/>
            <a:ext cx="877163" cy="461665"/>
          </a:xfrm>
          <a:prstGeom prst="rect">
            <a:avLst/>
          </a:prstGeom>
        </p:spPr>
        <p:txBody>
          <a:bodyPr wrap="none">
            <a:spAutoFit/>
          </a:bodyPr>
          <a:lstStyle/>
          <a:p>
            <a:r>
              <a:rPr lang="en-US" altLang="zh-CN" sz="2400"/>
              <a:t>2 750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2369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的简单电路；因为并联电路的总电阻小于各支路的电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阻，串联电路的总电阻大于各串联导体的电阻，所以由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时，电路中的电阻最小，电功率最大，蒸箱为高温挡；</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串联时，电路中的电阻最大，电功率最小，蒸箱为低温挡；电路为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的简单电路时，蒸箱为中温挡；则当开关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时，蒸箱处于低温挡；</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423694"/>
              </a:xfrm>
              <a:blipFill rotWithShape="1">
                <a:blip r:embed="rId2"/>
                <a:stretch>
                  <a:fillRect l="-2" t="-18" r="1" b="-1212"/>
                </a:stretch>
              </a:blipFill>
            </p:spPr>
            <p:txBody>
              <a:bodyPr/>
              <a:lstStyle/>
              <a:p>
                <a:r>
                  <a:rPr lang="zh-CN" altLang="en-US">
                    <a:noFill/>
                  </a:rPr>
                  <a:t> </a:t>
                </a:r>
              </a:p>
            </p:txBody>
          </p:sp>
        </mc:Fallback>
      </mc:AlternateContent>
      <p:sp>
        <p:nvSpPr>
          <p:cNvPr id="3" name="矩形 2"/>
          <p:cNvSpPr/>
          <p:nvPr/>
        </p:nvSpPr>
        <p:spPr>
          <a:xfrm>
            <a:off x="4191502" y="5874536"/>
            <a:ext cx="3695278"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a:p>
            <a:pPr lvl="0" algn="ctr" eaLnBrk="1" hangingPunct="1">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sddzwl22-24.jpg" descr="id:2147502540;FounderCES"/>
          <p:cNvPicPr/>
          <p:nvPr/>
        </p:nvPicPr>
        <p:blipFill>
          <a:blip r:embed="rId3"/>
          <a:stretch>
            <a:fillRect/>
          </a:stretch>
        </p:blipFill>
        <p:spPr>
          <a:xfrm>
            <a:off x="3136700" y="4132579"/>
            <a:ext cx="2238426" cy="1652697"/>
          </a:xfrm>
          <a:prstGeom prst="rect">
            <a:avLst/>
          </a:prstGeom>
        </p:spPr>
      </p:pic>
      <p:pic>
        <p:nvPicPr>
          <p:cNvPr id="5" name="sddzwl23-24.jpg" descr="id:2147502547;FounderCES"/>
          <p:cNvPicPr/>
          <p:nvPr/>
        </p:nvPicPr>
        <p:blipFill>
          <a:blip r:embed="rId4"/>
          <a:stretch>
            <a:fillRect/>
          </a:stretch>
        </p:blipFill>
        <p:spPr>
          <a:xfrm>
            <a:off x="6239222" y="3789040"/>
            <a:ext cx="2160240" cy="2217804"/>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22107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串联，由欧姆定律可知，此时电路中总电阻：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低</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，由串联电路的电阻特点可知，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 Ω</a:t>
                </a: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；高温挡时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并联，由并联电路的电流特点和欧姆定律可知，高温挡时电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路中的总电流：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，则高温挡的电功率：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2 750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221075"/>
              </a:xfrm>
              <a:blipFill rotWithShape="1">
                <a:blip r:embed="rId2"/>
                <a:stretch>
                  <a:fillRect l="-2" t="-20" r="1" b="-1113"/>
                </a:stretch>
              </a:blipFill>
            </p:spPr>
            <p:txBody>
              <a:bodyPr/>
              <a:lstStyle/>
              <a:p>
                <a:r>
                  <a:rPr lang="zh-CN" altLang="en-US">
                    <a:noFill/>
                  </a:rPr>
                  <a:t> </a:t>
                </a:r>
              </a:p>
            </p:txBody>
          </p:sp>
        </mc:Fallback>
      </mc:AlternateContent>
      <p:sp>
        <p:nvSpPr>
          <p:cNvPr id="3" name="矩形 2"/>
          <p:cNvSpPr/>
          <p:nvPr/>
        </p:nvSpPr>
        <p:spPr>
          <a:xfrm>
            <a:off x="4263510" y="5586504"/>
            <a:ext cx="3695278"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a:p>
            <a:pPr lvl="0" algn="ctr" eaLnBrk="1" hangingPunct="1">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sddzwl22-24.jpg" descr="id:2147502540;FounderCES"/>
          <p:cNvPicPr/>
          <p:nvPr/>
        </p:nvPicPr>
        <p:blipFill>
          <a:blip r:embed="rId3"/>
          <a:stretch>
            <a:fillRect/>
          </a:stretch>
        </p:blipFill>
        <p:spPr>
          <a:xfrm>
            <a:off x="3358902" y="3915877"/>
            <a:ext cx="2238426" cy="1652697"/>
          </a:xfrm>
          <a:prstGeom prst="rect">
            <a:avLst/>
          </a:prstGeom>
        </p:spPr>
      </p:pic>
      <p:pic>
        <p:nvPicPr>
          <p:cNvPr id="5" name="sddzwl23-24.jpg" descr="id:2147502547;FounderCES"/>
          <p:cNvPicPr/>
          <p:nvPr/>
        </p:nvPicPr>
        <p:blipFill>
          <a:blip r:embed="rId4"/>
          <a:stretch>
            <a:fillRect/>
          </a:stretch>
        </p:blipFill>
        <p:spPr>
          <a:xfrm>
            <a:off x="6311230" y="3501008"/>
            <a:ext cx="2160240" cy="221780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5157"/>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科学家发现，某些物质在很低温度时，电阻就变成了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现象；如图所示是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探究电热与电流的关系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的部分装置，已知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，通电时间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产生的热量相差</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69995" y="5230941"/>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435.jpg" descr="id:2147502554;FounderCES"/>
          <p:cNvPicPr/>
          <p:nvPr/>
        </p:nvPicPr>
        <p:blipFill>
          <a:blip r:embed="rId2"/>
          <a:stretch>
            <a:fillRect/>
          </a:stretch>
        </p:blipFill>
        <p:spPr>
          <a:xfrm>
            <a:off x="4150990" y="3075949"/>
            <a:ext cx="3456384" cy="2144773"/>
          </a:xfrm>
          <a:prstGeom prst="rect">
            <a:avLst/>
          </a:prstGeom>
        </p:spPr>
      </p:pic>
      <p:sp>
        <p:nvSpPr>
          <p:cNvPr id="5" name="矩形 4"/>
          <p:cNvSpPr/>
          <p:nvPr/>
        </p:nvSpPr>
        <p:spPr>
          <a:xfrm>
            <a:off x="9476584" y="1258497"/>
            <a:ext cx="803425" cy="461665"/>
          </a:xfrm>
          <a:prstGeom prst="rect">
            <a:avLst/>
          </a:prstGeom>
        </p:spPr>
        <p:txBody>
          <a:bodyPr wrap="none">
            <a:spAutoFit/>
          </a:bodyPr>
          <a:lstStyle/>
          <a:p>
            <a:r>
              <a:rPr lang="zh-CN" altLang="zh-CN" sz="2400">
                <a:cs typeface="Times New Roman" panose="02020603050405020304" pitchFamily="18" charset="0"/>
              </a:rPr>
              <a:t>超导</a:t>
            </a:r>
            <a:endParaRPr lang="zh-CN" altLang="en-US"/>
          </a:p>
        </p:txBody>
      </p:sp>
      <p:sp>
        <p:nvSpPr>
          <p:cNvPr id="6" name="矩形 5"/>
          <p:cNvSpPr/>
          <p:nvPr/>
        </p:nvSpPr>
        <p:spPr>
          <a:xfrm>
            <a:off x="8347706" y="2387426"/>
            <a:ext cx="646331" cy="461665"/>
          </a:xfrm>
          <a:prstGeom prst="rect">
            <a:avLst/>
          </a:prstGeom>
        </p:spPr>
        <p:txBody>
          <a:bodyPr wrap="none">
            <a:spAutoFit/>
          </a:bodyPr>
          <a:lstStyle/>
          <a:p>
            <a:r>
              <a:rPr lang="en-US" altLang="zh-CN" sz="2400"/>
              <a:t>288</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713709"/>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某些物质在很低温度时，电阻就变成了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，这就是超导现象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并联后再与</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并联后的总电阻为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，由欧姆定律可得，电路干路的电流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，通电时间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热量差为</a:t>
                </a:r>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pc="-7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pc="-7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i="1" spc="-7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spc="-7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e>
                      <m:sup>
                        <m:r>
                          <a:rPr lang="en-US" altLang="zh-CN"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7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i="1" spc="-7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spc="-7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e>
                      <m:sup>
                        <m:r>
                          <a:rPr lang="en-US" altLang="zh-CN" spc="-7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7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A</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7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70">
                    <a:solidFill>
                      <a:srgbClr val="000000"/>
                    </a:solidFill>
                    <a:ea typeface="宋体" panose="02010600030101010101" pitchFamily="2" charset="-122"/>
                    <a:cs typeface="Times New Roman" panose="02020603050405020304" pitchFamily="18" charset="0"/>
                  </a:rPr>
                  <a:t>0.4</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7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288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713709"/>
              </a:xfrm>
              <a:blipFill rotWithShape="1">
                <a:blip r:embed="rId2"/>
                <a:stretch>
                  <a:fillRect l="-2" t="-17" r="1" b="6"/>
                </a:stretch>
              </a:blipFill>
            </p:spPr>
            <p:txBody>
              <a:bodyPr/>
              <a:lstStyle/>
              <a:p>
                <a:r>
                  <a:rPr lang="zh-CN" altLang="en-US">
                    <a:noFill/>
                  </a:rPr>
                  <a:t> </a:t>
                </a:r>
              </a:p>
            </p:txBody>
          </p:sp>
        </mc:Fallback>
      </mc:AlternateContent>
      <p:sp>
        <p:nvSpPr>
          <p:cNvPr id="3" name="矩形 2"/>
          <p:cNvSpPr/>
          <p:nvPr/>
        </p:nvSpPr>
        <p:spPr>
          <a:xfrm>
            <a:off x="5015086" y="5944032"/>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435.jpg" descr="id:2147502554;FounderCES"/>
          <p:cNvPicPr/>
          <p:nvPr/>
        </p:nvPicPr>
        <p:blipFill>
          <a:blip r:embed="rId3"/>
          <a:stretch>
            <a:fillRect/>
          </a:stretch>
        </p:blipFill>
        <p:spPr>
          <a:xfrm>
            <a:off x="4078982" y="3813133"/>
            <a:ext cx="3456384" cy="2144773"/>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实验探究题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湘潭中考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所示的电路测量小灯泡的电功率，小灯泡的额定电压为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所示的器材连接成完整电路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3806" y="4672385"/>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5.jpg" descr="id:2147502561;FounderCES"/>
          <p:cNvPicPr/>
          <p:nvPr/>
        </p:nvPicPr>
        <p:blipFill>
          <a:blip r:embed="rId2"/>
          <a:stretch>
            <a:fillRect/>
          </a:stretch>
        </p:blipFill>
        <p:spPr>
          <a:xfrm>
            <a:off x="550590" y="2659217"/>
            <a:ext cx="3186434" cy="1760892"/>
          </a:xfrm>
          <a:prstGeom prst="rect">
            <a:avLst/>
          </a:prstGeom>
        </p:spPr>
      </p:pic>
      <p:pic>
        <p:nvPicPr>
          <p:cNvPr id="5" name="kk36.jpg" descr="id:2147502568;FounderCES"/>
          <p:cNvPicPr/>
          <p:nvPr/>
        </p:nvPicPr>
        <p:blipFill>
          <a:blip r:embed="rId3"/>
          <a:stretch>
            <a:fillRect/>
          </a:stretch>
        </p:blipFill>
        <p:spPr>
          <a:xfrm>
            <a:off x="4001121" y="2547652"/>
            <a:ext cx="2146468" cy="1691965"/>
          </a:xfrm>
          <a:prstGeom prst="rect">
            <a:avLst/>
          </a:prstGeom>
        </p:spPr>
      </p:pic>
      <p:pic>
        <p:nvPicPr>
          <p:cNvPr id="6" name="kk37.jpg" descr="id:2147502575;FounderCES"/>
          <p:cNvPicPr/>
          <p:nvPr/>
        </p:nvPicPr>
        <p:blipFill>
          <a:blip r:embed="rId4"/>
          <a:stretch>
            <a:fillRect/>
          </a:stretch>
        </p:blipFill>
        <p:spPr>
          <a:xfrm>
            <a:off x="6599262" y="2547652"/>
            <a:ext cx="2118910" cy="1889389"/>
          </a:xfrm>
          <a:prstGeom prst="rect">
            <a:avLst/>
          </a:prstGeom>
        </p:spPr>
      </p:pic>
      <p:pic>
        <p:nvPicPr>
          <p:cNvPr id="7" name="kk38.jpg" descr="id:2147502582;FounderCES"/>
          <p:cNvPicPr/>
          <p:nvPr/>
        </p:nvPicPr>
        <p:blipFill>
          <a:blip r:embed="rId5"/>
          <a:stretch>
            <a:fillRect/>
          </a:stretch>
        </p:blipFill>
        <p:spPr>
          <a:xfrm>
            <a:off x="9185899" y="2213482"/>
            <a:ext cx="2265084" cy="2223559"/>
          </a:xfrm>
          <a:prstGeom prst="rect">
            <a:avLst/>
          </a:prstGeom>
        </p:spPr>
      </p:pic>
      <p:sp>
        <p:nvSpPr>
          <p:cNvPr id="8" name="矩形 7"/>
          <p:cNvSpPr/>
          <p:nvPr/>
        </p:nvSpPr>
        <p:spPr>
          <a:xfrm>
            <a:off x="10047031" y="4308544"/>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4</a:t>
            </a:r>
            <a:endParaRPr lang="zh-CN" altLang="zh-CN" sz="1200" b="0">
              <a:solidFill>
                <a:srgbClr val="000000"/>
              </a:solidFill>
              <a:cs typeface="Times New Roman" panose="02020603050405020304" pitchFamily="18" charset="0"/>
            </a:endParaRPr>
          </a:p>
        </p:txBody>
      </p:sp>
      <p:sp>
        <p:nvSpPr>
          <p:cNvPr id="9" name="矩形 8"/>
          <p:cNvSpPr/>
          <p:nvPr/>
        </p:nvSpPr>
        <p:spPr>
          <a:xfrm>
            <a:off x="7355081" y="427498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10" name="矩形 9"/>
          <p:cNvSpPr/>
          <p:nvPr/>
        </p:nvSpPr>
        <p:spPr>
          <a:xfrm>
            <a:off x="4663131" y="421950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11" name="矩形 10"/>
          <p:cNvSpPr/>
          <p:nvPr/>
        </p:nvSpPr>
        <p:spPr>
          <a:xfrm>
            <a:off x="1702718" y="443692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12" name="矩形 11"/>
          <p:cNvSpPr/>
          <p:nvPr/>
        </p:nvSpPr>
        <p:spPr>
          <a:xfrm>
            <a:off x="360854" y="5775079"/>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13" name="图片 12"/>
          <p:cNvPicPr>
            <a:picLocks noChangeAspect="1"/>
          </p:cNvPicPr>
          <p:nvPr/>
        </p:nvPicPr>
        <p:blipFill>
          <a:blip r:embed="rId6"/>
          <a:stretch>
            <a:fillRect/>
          </a:stretch>
        </p:blipFill>
        <p:spPr>
          <a:xfrm>
            <a:off x="463409" y="2621912"/>
            <a:ext cx="3299493" cy="17927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1917"/>
            <a:ext cx="11485848" cy="1200329"/>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连接电路时，电压表与小灯泡并联，电流从电压表的正接线柱流入，根据小灯泡额定电压为</a:t>
            </a:r>
            <a:r>
              <a:rPr lang="en-US" altLang="zh-CN">
                <a:solidFill>
                  <a:srgbClr val="000000"/>
                </a:solidFill>
                <a:latin typeface="Times New Roman" panose="02020603050405020304" pitchFamily="18" charset="0"/>
                <a:ea typeface="宋体" panose="02010600030101010101" pitchFamily="2" charset="-122"/>
              </a:rPr>
              <a:t>2</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，确定选择小的测量范围，完整电路图如图所示</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4799062" y="4870901"/>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5318291" y="426726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078982" y="2452246"/>
            <a:ext cx="3299493" cy="1792771"/>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）连接电路时开关应处于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）状态，正确连接后，应将滑片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由最大阻值处缓慢向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）端移动，使灯逐渐变亮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3806" y="4293096"/>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5.jpg" descr="id:2147502561;FounderCES"/>
          <p:cNvPicPr/>
          <p:nvPr/>
        </p:nvPicPr>
        <p:blipFill>
          <a:blip r:embed="rId2"/>
          <a:stretch>
            <a:fillRect/>
          </a:stretch>
        </p:blipFill>
        <p:spPr>
          <a:xfrm>
            <a:off x="694606" y="2218110"/>
            <a:ext cx="3044771" cy="1682606"/>
          </a:xfrm>
          <a:prstGeom prst="rect">
            <a:avLst/>
          </a:prstGeom>
        </p:spPr>
      </p:pic>
      <p:pic>
        <p:nvPicPr>
          <p:cNvPr id="5" name="kk36.jpg" descr="id:2147502568;FounderCES"/>
          <p:cNvPicPr/>
          <p:nvPr/>
        </p:nvPicPr>
        <p:blipFill>
          <a:blip r:embed="rId3"/>
          <a:stretch>
            <a:fillRect/>
          </a:stretch>
        </p:blipFill>
        <p:spPr>
          <a:xfrm>
            <a:off x="4001121" y="2218110"/>
            <a:ext cx="2146468" cy="1691965"/>
          </a:xfrm>
          <a:prstGeom prst="rect">
            <a:avLst/>
          </a:prstGeom>
        </p:spPr>
      </p:pic>
      <p:pic>
        <p:nvPicPr>
          <p:cNvPr id="6" name="kk37.jpg" descr="id:2147502575;FounderCES"/>
          <p:cNvPicPr/>
          <p:nvPr/>
        </p:nvPicPr>
        <p:blipFill>
          <a:blip r:embed="rId4"/>
          <a:stretch>
            <a:fillRect/>
          </a:stretch>
        </p:blipFill>
        <p:spPr>
          <a:xfrm>
            <a:off x="6599262" y="2218110"/>
            <a:ext cx="2118910" cy="1889389"/>
          </a:xfrm>
          <a:prstGeom prst="rect">
            <a:avLst/>
          </a:prstGeom>
        </p:spPr>
      </p:pic>
      <p:pic>
        <p:nvPicPr>
          <p:cNvPr id="7" name="kk38.jpg" descr="id:2147502582;FounderCES"/>
          <p:cNvPicPr/>
          <p:nvPr/>
        </p:nvPicPr>
        <p:blipFill>
          <a:blip r:embed="rId5"/>
          <a:stretch>
            <a:fillRect/>
          </a:stretch>
        </p:blipFill>
        <p:spPr>
          <a:xfrm>
            <a:off x="9185899" y="1883940"/>
            <a:ext cx="2265084" cy="2223559"/>
          </a:xfrm>
          <a:prstGeom prst="rect">
            <a:avLst/>
          </a:prstGeom>
        </p:spPr>
      </p:pic>
      <p:sp>
        <p:nvSpPr>
          <p:cNvPr id="8" name="矩形 7"/>
          <p:cNvSpPr/>
          <p:nvPr/>
        </p:nvSpPr>
        <p:spPr>
          <a:xfrm>
            <a:off x="10047031" y="397900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4</a:t>
            </a:r>
            <a:endParaRPr lang="zh-CN" altLang="zh-CN" sz="1200" b="0">
              <a:solidFill>
                <a:srgbClr val="000000"/>
              </a:solidFill>
              <a:cs typeface="Times New Roman" panose="02020603050405020304" pitchFamily="18" charset="0"/>
            </a:endParaRPr>
          </a:p>
        </p:txBody>
      </p:sp>
      <p:sp>
        <p:nvSpPr>
          <p:cNvPr id="9" name="矩形 8"/>
          <p:cNvSpPr/>
          <p:nvPr/>
        </p:nvSpPr>
        <p:spPr>
          <a:xfrm>
            <a:off x="7355081" y="3945446"/>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10" name="矩形 9"/>
          <p:cNvSpPr/>
          <p:nvPr/>
        </p:nvSpPr>
        <p:spPr>
          <a:xfrm>
            <a:off x="4663131" y="388995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11" name="矩形 10"/>
          <p:cNvSpPr/>
          <p:nvPr/>
        </p:nvSpPr>
        <p:spPr>
          <a:xfrm>
            <a:off x="1785093" y="392024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12" name="矩形 11"/>
          <p:cNvSpPr/>
          <p:nvPr/>
        </p:nvSpPr>
        <p:spPr>
          <a:xfrm>
            <a:off x="4384266" y="834942"/>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3" name="矩形 12"/>
          <p:cNvSpPr/>
          <p:nvPr/>
        </p:nvSpPr>
        <p:spPr>
          <a:xfrm>
            <a:off x="4875444" y="1385652"/>
            <a:ext cx="389850" cy="461665"/>
          </a:xfrm>
          <a:prstGeom prst="rect">
            <a:avLst/>
          </a:prstGeom>
        </p:spPr>
        <p:txBody>
          <a:bodyPr wrap="none">
            <a:spAutoFit/>
          </a:bodyPr>
          <a:lstStyle/>
          <a:p>
            <a:r>
              <a:rPr lang="en-US" altLang="zh-CN" sz="2400" i="1"/>
              <a:t>A</a:t>
            </a:r>
            <a:endParaRPr lang="zh-CN" altLang="en-US"/>
          </a:p>
        </p:txBody>
      </p:sp>
      <p:sp>
        <p:nvSpPr>
          <p:cNvPr id="14" name="内容占位符 1"/>
          <p:cNvSpPr txBox="1"/>
          <p:nvPr/>
        </p:nvSpPr>
        <p:spPr bwMode="auto">
          <a:xfrm>
            <a:off x="360854" y="486053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为保护电路，连接电路时，开关应处于断开状态；滑动变阻器开始处于最大阻值处，即在题图中的</a:t>
            </a:r>
            <a:r>
              <a:rPr lang="en-US" altLang="zh-CN" i="1">
                <a:solidFill>
                  <a:srgbClr val="000000"/>
                </a:solidFill>
                <a:latin typeface="Times New Roman" panose="02020603050405020304" pitchFamily="18" charset="0"/>
                <a:ea typeface="宋体" panose="02010600030101010101" pitchFamily="2" charset="-122"/>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端，正确连接后，要使灯变亮，应减小滑动变阻器连入电路的阻值，应将滑片向</a:t>
            </a:r>
            <a:r>
              <a:rPr lang="en-US" altLang="zh-CN" i="1">
                <a:solidFill>
                  <a:srgbClr val="000000"/>
                </a:solidFill>
                <a:latin typeface="Times New Roman" panose="02020603050405020304" pitchFamily="18" charset="0"/>
                <a:ea typeface="宋体" panose="02010600030101010101" pitchFamily="2" charset="-122"/>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20544"/>
          </a:xfrm>
        </p:spPr>
        <p:txBody>
          <a:bodyPr/>
          <a:lstStyle/>
          <a:p>
            <a:pPr hangingPunct="0">
              <a:lnSpc>
                <a:spcPct val="140000"/>
              </a:lnSpc>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）某次实验时，电流表的示数如图</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所示，则通过灯</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，记下多组电压和电流值，绘制成图</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所示的图像，根据图像的信息，小灯泡的额定电功率为</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3806" y="4293096"/>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18</a:t>
            </a:r>
            <a:r>
              <a:rPr lang="zh-CN" altLang="zh-CN" sz="2300" b="0">
                <a:solidFill>
                  <a:srgbClr val="000000"/>
                </a:solidFill>
                <a:cs typeface="Times New Roman" panose="02020603050405020304" pitchFamily="18" charset="0"/>
              </a:rPr>
              <a:t>题）</a:t>
            </a:r>
          </a:p>
        </p:txBody>
      </p:sp>
      <p:pic>
        <p:nvPicPr>
          <p:cNvPr id="4" name="kk35.jpg" descr="id:2147502561;FounderCES"/>
          <p:cNvPicPr/>
          <p:nvPr/>
        </p:nvPicPr>
        <p:blipFill>
          <a:blip r:embed="rId2"/>
          <a:stretch>
            <a:fillRect/>
          </a:stretch>
        </p:blipFill>
        <p:spPr>
          <a:xfrm>
            <a:off x="694606" y="2222492"/>
            <a:ext cx="3044771" cy="1682606"/>
          </a:xfrm>
          <a:prstGeom prst="rect">
            <a:avLst/>
          </a:prstGeom>
        </p:spPr>
      </p:pic>
      <p:pic>
        <p:nvPicPr>
          <p:cNvPr id="5" name="kk36.jpg" descr="id:2147502568;FounderCES"/>
          <p:cNvPicPr/>
          <p:nvPr/>
        </p:nvPicPr>
        <p:blipFill>
          <a:blip r:embed="rId3"/>
          <a:stretch>
            <a:fillRect/>
          </a:stretch>
        </p:blipFill>
        <p:spPr>
          <a:xfrm>
            <a:off x="4001121" y="2222492"/>
            <a:ext cx="2146468" cy="1691965"/>
          </a:xfrm>
          <a:prstGeom prst="rect">
            <a:avLst/>
          </a:prstGeom>
        </p:spPr>
      </p:pic>
      <p:pic>
        <p:nvPicPr>
          <p:cNvPr id="6" name="kk37.jpg" descr="id:2147502575;FounderCES"/>
          <p:cNvPicPr/>
          <p:nvPr/>
        </p:nvPicPr>
        <p:blipFill>
          <a:blip r:embed="rId4"/>
          <a:stretch>
            <a:fillRect/>
          </a:stretch>
        </p:blipFill>
        <p:spPr>
          <a:xfrm>
            <a:off x="6599262" y="2222492"/>
            <a:ext cx="2118910" cy="1889389"/>
          </a:xfrm>
          <a:prstGeom prst="rect">
            <a:avLst/>
          </a:prstGeom>
        </p:spPr>
      </p:pic>
      <p:pic>
        <p:nvPicPr>
          <p:cNvPr id="7" name="kk38.jpg" descr="id:2147502582;FounderCES"/>
          <p:cNvPicPr/>
          <p:nvPr/>
        </p:nvPicPr>
        <p:blipFill>
          <a:blip r:embed="rId5"/>
          <a:stretch>
            <a:fillRect/>
          </a:stretch>
        </p:blipFill>
        <p:spPr>
          <a:xfrm>
            <a:off x="9185899" y="1888322"/>
            <a:ext cx="2265084" cy="2223559"/>
          </a:xfrm>
          <a:prstGeom prst="rect">
            <a:avLst/>
          </a:prstGeom>
        </p:spPr>
      </p:pic>
      <p:sp>
        <p:nvSpPr>
          <p:cNvPr id="8" name="矩形 7"/>
          <p:cNvSpPr/>
          <p:nvPr/>
        </p:nvSpPr>
        <p:spPr>
          <a:xfrm>
            <a:off x="10056649" y="3983384"/>
            <a:ext cx="627095"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4</a:t>
            </a:r>
            <a:endParaRPr lang="zh-CN" altLang="zh-CN" sz="2300" b="0">
              <a:solidFill>
                <a:srgbClr val="000000"/>
              </a:solidFill>
              <a:cs typeface="Times New Roman" panose="02020603050405020304" pitchFamily="18" charset="0"/>
            </a:endParaRPr>
          </a:p>
        </p:txBody>
      </p:sp>
      <p:sp>
        <p:nvSpPr>
          <p:cNvPr id="9" name="矩形 8"/>
          <p:cNvSpPr/>
          <p:nvPr/>
        </p:nvSpPr>
        <p:spPr>
          <a:xfrm>
            <a:off x="7364699" y="3949828"/>
            <a:ext cx="627095"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3</a:t>
            </a:r>
            <a:endParaRPr lang="zh-CN" altLang="zh-CN" sz="2300" b="0">
              <a:solidFill>
                <a:srgbClr val="000000"/>
              </a:solidFill>
              <a:cs typeface="Times New Roman" panose="02020603050405020304" pitchFamily="18" charset="0"/>
            </a:endParaRPr>
          </a:p>
        </p:txBody>
      </p:sp>
      <p:sp>
        <p:nvSpPr>
          <p:cNvPr id="10" name="矩形 9"/>
          <p:cNvSpPr/>
          <p:nvPr/>
        </p:nvSpPr>
        <p:spPr>
          <a:xfrm>
            <a:off x="4672749" y="3894340"/>
            <a:ext cx="627095"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2</a:t>
            </a:r>
            <a:endParaRPr lang="zh-CN" altLang="zh-CN" sz="2300" b="0">
              <a:solidFill>
                <a:srgbClr val="000000"/>
              </a:solidFill>
              <a:cs typeface="Times New Roman" panose="02020603050405020304" pitchFamily="18" charset="0"/>
            </a:endParaRPr>
          </a:p>
        </p:txBody>
      </p:sp>
      <p:sp>
        <p:nvSpPr>
          <p:cNvPr id="11" name="矩形 10"/>
          <p:cNvSpPr/>
          <p:nvPr/>
        </p:nvSpPr>
        <p:spPr>
          <a:xfrm>
            <a:off x="1794711" y="3924622"/>
            <a:ext cx="627095" cy="623248"/>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1</a:t>
            </a:r>
            <a:endParaRPr lang="zh-CN" altLang="zh-CN" sz="2300" b="0">
              <a:solidFill>
                <a:srgbClr val="000000"/>
              </a:solidFill>
              <a:cs typeface="Times New Roman" panose="02020603050405020304" pitchFamily="18" charset="0"/>
            </a:endParaRPr>
          </a:p>
        </p:txBody>
      </p:sp>
      <p:sp>
        <p:nvSpPr>
          <p:cNvPr id="12" name="矩形 11"/>
          <p:cNvSpPr/>
          <p:nvPr/>
        </p:nvSpPr>
        <p:spPr>
          <a:xfrm>
            <a:off x="8877640" y="828086"/>
            <a:ext cx="569387" cy="461665"/>
          </a:xfrm>
          <a:prstGeom prst="rect">
            <a:avLst/>
          </a:prstGeom>
        </p:spPr>
        <p:txBody>
          <a:bodyPr wrap="none">
            <a:spAutoFit/>
          </a:bodyPr>
          <a:lstStyle/>
          <a:p>
            <a:r>
              <a:rPr lang="en-US" altLang="zh-CN" sz="2300"/>
              <a:t>0.2</a:t>
            </a:r>
            <a:endParaRPr lang="zh-CN" altLang="en-US" sz="2300"/>
          </a:p>
        </p:txBody>
      </p:sp>
      <p:sp>
        <p:nvSpPr>
          <p:cNvPr id="14" name="矩形 13"/>
          <p:cNvSpPr/>
          <p:nvPr/>
        </p:nvSpPr>
        <p:spPr>
          <a:xfrm>
            <a:off x="864500" y="1798694"/>
            <a:ext cx="877163" cy="461665"/>
          </a:xfrm>
          <a:prstGeom prst="rect">
            <a:avLst/>
          </a:prstGeom>
        </p:spPr>
        <p:txBody>
          <a:bodyPr wrap="none">
            <a:spAutoFit/>
          </a:bodyPr>
          <a:lstStyle/>
          <a:p>
            <a:r>
              <a:rPr lang="en-US" altLang="zh-CN" sz="2300"/>
              <a:t>0.625</a:t>
            </a:r>
            <a:endParaRPr lang="zh-CN" altLang="en-US" sz="2300"/>
          </a:p>
        </p:txBody>
      </p:sp>
      <p:sp>
        <p:nvSpPr>
          <p:cNvPr id="15" name="内容占位符 2"/>
          <p:cNvSpPr txBox="1"/>
          <p:nvPr/>
        </p:nvSpPr>
        <p:spPr bwMode="auto">
          <a:xfrm>
            <a:off x="360854" y="4869160"/>
            <a:ext cx="11485848" cy="152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a:t>
            </a:r>
            <a:r>
              <a:rPr lang="en-US" altLang="zh-CN" sz="2300">
                <a:solidFill>
                  <a:srgbClr val="000000"/>
                </a:solidFill>
                <a:latin typeface="Times New Roman" panose="02020603050405020304" pitchFamily="18" charset="0"/>
                <a:ea typeface="宋体" panose="02010600030101010101" pitchFamily="2" charset="-122"/>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知，电流表选择的测量范围为</a:t>
            </a:r>
            <a:r>
              <a:rPr lang="en-US" altLang="zh-CN" sz="2300">
                <a:solidFill>
                  <a:srgbClr val="000000"/>
                </a:solidFill>
                <a:latin typeface="Times New Roman" panose="02020603050405020304" pitchFamily="18" charset="0"/>
                <a:ea typeface="宋体" panose="02010600030101010101" pitchFamily="2" charset="-122"/>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6A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02A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，指针位于</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2A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位置，故电流表示数为</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2A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a:t>
            </a:r>
            <a:r>
              <a:rPr lang="en-US" altLang="zh-CN" sz="2300">
                <a:solidFill>
                  <a:srgbClr val="000000"/>
                </a:solidFill>
                <a:latin typeface="Times New Roman" panose="02020603050405020304" pitchFamily="18" charset="0"/>
                <a:ea typeface="宋体" panose="02010600030101010101" pitchFamily="2" charset="-122"/>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可知，当小灯泡两端电压为其额定电压</a:t>
            </a:r>
            <a:r>
              <a:rPr lang="en-US" altLang="zh-CN" sz="2300">
                <a:solidFill>
                  <a:srgbClr val="000000"/>
                </a:solidFill>
                <a:latin typeface="Times New Roman" panose="02020603050405020304" pitchFamily="18" charset="0"/>
                <a:ea typeface="宋体" panose="02010600030101010101" pitchFamily="2" charset="-122"/>
              </a:rPr>
              <a:t>2</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5V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时，通过小灯泡的电流为</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25A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，故小灯泡的额定电功率</a:t>
            </a:r>
            <a:r>
              <a:rPr lang="en-US" altLang="zh-CN" sz="2300" i="1">
                <a:solidFill>
                  <a:srgbClr val="000000"/>
                </a:solidFill>
                <a:latin typeface="Times New Roman" panose="02020603050405020304" pitchFamily="18" charset="0"/>
                <a:ea typeface="宋体" panose="02010600030101010101" pitchFamily="2" charset="-122"/>
              </a:rPr>
              <a:t>P</a:t>
            </a:r>
            <a:r>
              <a:rPr lang="zh-CN" altLang="zh-CN" sz="2300">
                <a:solidFill>
                  <a:srgbClr val="000000"/>
                </a:solidFill>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rPr>
              <a:t>UI</a:t>
            </a:r>
            <a:r>
              <a:rPr lang="zh-CN" altLang="zh-CN" sz="2300">
                <a:solidFill>
                  <a:srgbClr val="000000"/>
                </a:solidFill>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2</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a:solidFill>
                  <a:srgbClr val="000000"/>
                </a:solidFill>
                <a:latin typeface="Times New Roman" panose="02020603050405020304" pitchFamily="18" charset="0"/>
                <a:ea typeface="宋体" panose="02010600030101010101" pitchFamily="2" charset="-122"/>
              </a:rPr>
              <a:t>V</a:t>
            </a:r>
            <a:r>
              <a:rPr lang="en-US" altLang="zh-CN" sz="2300">
                <a:solidFill>
                  <a:srgbClr val="000000"/>
                </a:solidFill>
                <a:latin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25A</a:t>
            </a:r>
            <a:r>
              <a:rPr lang="zh-CN" altLang="zh-CN" sz="2300">
                <a:solidFill>
                  <a:srgbClr val="000000"/>
                </a:solidFill>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0</a:t>
            </a:r>
            <a:r>
              <a:rPr lang="en-US" altLang="zh-CN" sz="2300">
                <a:solidFill>
                  <a:srgbClr val="000000"/>
                </a:solidFill>
                <a:latin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rPr>
              <a:t>625W</a:t>
            </a:r>
            <a:r>
              <a:rPr lang="en-US" altLang="zh-CN" sz="2300">
                <a:solidFill>
                  <a:srgbClr val="000000"/>
                </a:solidFill>
                <a:latin typeface="宋体" panose="02010600030101010101" pitchFamily="2" charset="-122"/>
                <a:cs typeface="Times New Roman" panose="02020603050405020304" pitchFamily="18" charset="0"/>
              </a:rPr>
              <a:t>.</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946375"/>
                <a:ext cx="11485848" cy="5218929"/>
              </a:xfrm>
            </p:spPr>
            <p:txBody>
              <a:bodyPr/>
              <a:lstStyle/>
              <a:p>
                <a:pPr hangingPunct="0">
                  <a:lnSpc>
                    <a:spcPct val="140000"/>
                  </a:lnSpc>
                  <a:spcAft>
                    <a:spcPts val="0"/>
                  </a:spcAft>
                </a:pP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电能表是测量电功的仪表，不是电功率，</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错误；电能表</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前、后的示数为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8 553.2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8 632.4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，这段时间内消耗</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8 632.4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8 553.2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79.2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题图知，电能表的工作电压是</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，电能表平时工作允许通过</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的最大电流为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，小强家同时使用的用电器最大总功率：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endPar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4 400 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错误；电热水器正常工作时</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，单独正常工作</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num>
                      <m:den>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den>
                    </m:f>
                  </m:oMath>
                </a14:m>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den>
                    </m:f>
                  </m:oMath>
                </a14:m>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3 600 imp/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）表示电路中用电器每消耗</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的电能，电能表的指示灯</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闪烁</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3 600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次，这段时间内电能表指示灯闪烁的次数</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3 600 imp/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den>
                    </m:f>
                  </m:oMath>
                </a14:m>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kW</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imp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946375"/>
                <a:ext cx="11485848" cy="5218929"/>
              </a:xfrm>
              <a:blipFill rotWithShape="1">
                <a:blip r:embed="rId2"/>
                <a:stretch>
                  <a:fillRect l="-2" t="-4" r="1" b="2"/>
                </a:stretch>
              </a:blipFill>
            </p:spPr>
            <p:txBody>
              <a:bodyPr/>
              <a:lstStyle/>
              <a:p>
                <a:r>
                  <a:rPr lang="zh-CN" altLang="en-US">
                    <a:noFill/>
                  </a:rPr>
                  <a:t> </a:t>
                </a:r>
              </a:p>
            </p:txBody>
          </p:sp>
        </mc:Fallback>
      </mc:AlternateContent>
      <p:sp>
        <p:nvSpPr>
          <p:cNvPr id="4" name="矩形 3"/>
          <p:cNvSpPr/>
          <p:nvPr/>
        </p:nvSpPr>
        <p:spPr>
          <a:xfrm>
            <a:off x="9450836" y="3406346"/>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8759502" y="1211222"/>
            <a:ext cx="2952328" cy="2211023"/>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）实验时，由于操作失误，在未断开开关的情况下，直接将亮着的小灯泡从灯座上取出，电压表的示数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3806" y="430372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5.jpg" descr="id:2147502561;FounderCES"/>
          <p:cNvPicPr/>
          <p:nvPr/>
        </p:nvPicPr>
        <p:blipFill>
          <a:blip r:embed="rId2"/>
          <a:stretch>
            <a:fillRect/>
          </a:stretch>
        </p:blipFill>
        <p:spPr>
          <a:xfrm>
            <a:off x="694606" y="2178994"/>
            <a:ext cx="3044771" cy="1682606"/>
          </a:xfrm>
          <a:prstGeom prst="rect">
            <a:avLst/>
          </a:prstGeom>
        </p:spPr>
      </p:pic>
      <p:pic>
        <p:nvPicPr>
          <p:cNvPr id="5" name="kk36.jpg" descr="id:2147502568;FounderCES"/>
          <p:cNvPicPr/>
          <p:nvPr/>
        </p:nvPicPr>
        <p:blipFill>
          <a:blip r:embed="rId3"/>
          <a:stretch>
            <a:fillRect/>
          </a:stretch>
        </p:blipFill>
        <p:spPr>
          <a:xfrm>
            <a:off x="4001121" y="2178994"/>
            <a:ext cx="2146468" cy="1691965"/>
          </a:xfrm>
          <a:prstGeom prst="rect">
            <a:avLst/>
          </a:prstGeom>
        </p:spPr>
      </p:pic>
      <p:pic>
        <p:nvPicPr>
          <p:cNvPr id="6" name="kk37.jpg" descr="id:2147502575;FounderCES"/>
          <p:cNvPicPr/>
          <p:nvPr/>
        </p:nvPicPr>
        <p:blipFill>
          <a:blip r:embed="rId4"/>
          <a:stretch>
            <a:fillRect/>
          </a:stretch>
        </p:blipFill>
        <p:spPr>
          <a:xfrm>
            <a:off x="6599262" y="2178994"/>
            <a:ext cx="2118910" cy="1889389"/>
          </a:xfrm>
          <a:prstGeom prst="rect">
            <a:avLst/>
          </a:prstGeom>
        </p:spPr>
      </p:pic>
      <p:pic>
        <p:nvPicPr>
          <p:cNvPr id="7" name="kk38.jpg" descr="id:2147502582;FounderCES"/>
          <p:cNvPicPr/>
          <p:nvPr/>
        </p:nvPicPr>
        <p:blipFill>
          <a:blip r:embed="rId5"/>
          <a:stretch>
            <a:fillRect/>
          </a:stretch>
        </p:blipFill>
        <p:spPr>
          <a:xfrm>
            <a:off x="9185899" y="1844824"/>
            <a:ext cx="2265084" cy="2223559"/>
          </a:xfrm>
          <a:prstGeom prst="rect">
            <a:avLst/>
          </a:prstGeom>
        </p:spPr>
      </p:pic>
      <p:sp>
        <p:nvSpPr>
          <p:cNvPr id="8" name="矩形 7"/>
          <p:cNvSpPr/>
          <p:nvPr/>
        </p:nvSpPr>
        <p:spPr>
          <a:xfrm>
            <a:off x="10047031" y="3939886"/>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4</a:t>
            </a:r>
            <a:endParaRPr lang="zh-CN" altLang="zh-CN" sz="1200" b="0">
              <a:solidFill>
                <a:srgbClr val="000000"/>
              </a:solidFill>
              <a:cs typeface="Times New Roman" panose="02020603050405020304" pitchFamily="18" charset="0"/>
            </a:endParaRPr>
          </a:p>
        </p:txBody>
      </p:sp>
      <p:sp>
        <p:nvSpPr>
          <p:cNvPr id="9" name="矩形 8"/>
          <p:cNvSpPr/>
          <p:nvPr/>
        </p:nvSpPr>
        <p:spPr>
          <a:xfrm>
            <a:off x="7355081" y="390633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10" name="矩形 9"/>
          <p:cNvSpPr/>
          <p:nvPr/>
        </p:nvSpPr>
        <p:spPr>
          <a:xfrm>
            <a:off x="4663131" y="385084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11" name="矩形 10"/>
          <p:cNvSpPr/>
          <p:nvPr/>
        </p:nvSpPr>
        <p:spPr>
          <a:xfrm>
            <a:off x="1785093" y="3881124"/>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12" name="矩形 11"/>
          <p:cNvSpPr/>
          <p:nvPr/>
        </p:nvSpPr>
        <p:spPr>
          <a:xfrm>
            <a:off x="3684314" y="1355455"/>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13" name="内容占位符 1"/>
          <p:cNvSpPr txBox="1"/>
          <p:nvPr/>
        </p:nvSpPr>
        <p:spPr bwMode="auto">
          <a:xfrm>
            <a:off x="360854" y="48381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a:t>
            </a:r>
            <a:r>
              <a:rPr lang="en-US" altLang="zh-CN">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灯泡与滑动变阻器串联，正常工作时电压表测量灯泡两端电压，灯泡两端电压小于电源电压；在未断开开关的情况下，直接将亮着的小灯泡从灯座上取出，小灯泡处发生断路，电压表测量电源电压，故电压表示数变大</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）在没有电流表的情况下，用如图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所示的实验电路，也可以测出小灯泡的额定功率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已知小灯泡的额定电压为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，实验步骤如下：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，调节滑片，使电压表示数为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保持滑片位置不变，只闭合开关</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；可知小灯泡的额定功率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）；若已知电源电压为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13806" y="6021288"/>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35.jpg" descr="id:2147502561;FounderCES"/>
          <p:cNvPicPr/>
          <p:nvPr/>
        </p:nvPicPr>
        <p:blipFill>
          <a:blip r:embed="rId2"/>
          <a:stretch>
            <a:fillRect/>
          </a:stretch>
        </p:blipFill>
        <p:spPr>
          <a:xfrm>
            <a:off x="850842" y="4527560"/>
            <a:ext cx="3044771" cy="1682606"/>
          </a:xfrm>
          <a:prstGeom prst="rect">
            <a:avLst/>
          </a:prstGeom>
        </p:spPr>
      </p:pic>
      <p:pic>
        <p:nvPicPr>
          <p:cNvPr id="5" name="kk36.jpg" descr="id:2147502568;FounderCES"/>
          <p:cNvPicPr/>
          <p:nvPr/>
        </p:nvPicPr>
        <p:blipFill>
          <a:blip r:embed="rId3"/>
          <a:stretch>
            <a:fillRect/>
          </a:stretch>
        </p:blipFill>
        <p:spPr>
          <a:xfrm>
            <a:off x="4001121" y="4033686"/>
            <a:ext cx="2146468" cy="1691965"/>
          </a:xfrm>
          <a:prstGeom prst="rect">
            <a:avLst/>
          </a:prstGeom>
        </p:spPr>
      </p:pic>
      <p:pic>
        <p:nvPicPr>
          <p:cNvPr id="6" name="kk37.jpg" descr="id:2147502575;FounderCES"/>
          <p:cNvPicPr/>
          <p:nvPr/>
        </p:nvPicPr>
        <p:blipFill>
          <a:blip r:embed="rId4"/>
          <a:stretch>
            <a:fillRect/>
          </a:stretch>
        </p:blipFill>
        <p:spPr>
          <a:xfrm>
            <a:off x="6599262" y="4033686"/>
            <a:ext cx="2118910" cy="1889389"/>
          </a:xfrm>
          <a:prstGeom prst="rect">
            <a:avLst/>
          </a:prstGeom>
        </p:spPr>
      </p:pic>
      <p:pic>
        <p:nvPicPr>
          <p:cNvPr id="7" name="kk38.jpg" descr="id:2147502582;FounderCES"/>
          <p:cNvPicPr/>
          <p:nvPr/>
        </p:nvPicPr>
        <p:blipFill>
          <a:blip r:embed="rId5">
            <a:clrChange>
              <a:clrFrom>
                <a:srgbClr val="FFFFFF"/>
              </a:clrFrom>
              <a:clrTo>
                <a:srgbClr val="FFFFFF">
                  <a:alpha val="0"/>
                </a:srgbClr>
              </a:clrTo>
            </a:clrChange>
          </a:blip>
          <a:stretch>
            <a:fillRect/>
          </a:stretch>
        </p:blipFill>
        <p:spPr>
          <a:xfrm>
            <a:off x="9047534" y="3881047"/>
            <a:ext cx="2265084" cy="2223559"/>
          </a:xfrm>
          <a:prstGeom prst="rect">
            <a:avLst/>
          </a:prstGeom>
        </p:spPr>
      </p:pic>
      <p:sp>
        <p:nvSpPr>
          <p:cNvPr id="8" name="矩形 7"/>
          <p:cNvSpPr/>
          <p:nvPr/>
        </p:nvSpPr>
        <p:spPr>
          <a:xfrm>
            <a:off x="9908666" y="5976109"/>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4</a:t>
            </a:r>
            <a:endParaRPr lang="zh-CN" altLang="zh-CN" sz="1200" b="0">
              <a:solidFill>
                <a:srgbClr val="000000"/>
              </a:solidFill>
              <a:cs typeface="Times New Roman" panose="02020603050405020304" pitchFamily="18" charset="0"/>
            </a:endParaRPr>
          </a:p>
        </p:txBody>
      </p:sp>
      <p:sp>
        <p:nvSpPr>
          <p:cNvPr id="9" name="矩形 8"/>
          <p:cNvSpPr/>
          <p:nvPr/>
        </p:nvSpPr>
        <p:spPr>
          <a:xfrm>
            <a:off x="7355081" y="576102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10" name="矩形 9"/>
          <p:cNvSpPr/>
          <p:nvPr/>
        </p:nvSpPr>
        <p:spPr>
          <a:xfrm>
            <a:off x="4663131" y="5705534"/>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11" name="矩形 10"/>
          <p:cNvSpPr/>
          <p:nvPr/>
        </p:nvSpPr>
        <p:spPr>
          <a:xfrm>
            <a:off x="1972589" y="6049146"/>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矩形 11"/>
              <p:cNvSpPr/>
              <p:nvPr/>
            </p:nvSpPr>
            <p:spPr>
              <a:xfrm>
                <a:off x="7271394" y="2308996"/>
                <a:ext cx="2124299" cy="708207"/>
              </a:xfrm>
              <a:prstGeom prst="rect">
                <a:avLst/>
              </a:prstGeom>
            </p:spPr>
            <p:txBody>
              <a:bodyPr wrap="none">
                <a:spAutoFit/>
              </a:bodyPr>
              <a:lstStyle/>
              <a:p>
                <a14:m>
                  <m:oMath xmlns:m="http://schemas.openxmlformats.org/officeDocument/2006/math">
                    <m:f>
                      <m:fPr>
                        <m:ctrlPr>
                          <a:rPr lang="zh-CN" altLang="en-US" sz="2400" i="1" smtClean="0">
                            <a:latin typeface="Cambria Math" panose="02040503050406030204" pitchFamily="18" charset="0"/>
                          </a:rPr>
                        </m:ctrlPr>
                      </m:fPr>
                      <m:num>
                        <m:r>
                          <m:rPr>
                            <m:nor/>
                          </m:rPr>
                          <a:rPr lang="en-US" altLang="zh-CN" sz="2400" i="1" smtClean="0">
                            <a:solidFill>
                              <a:srgbClr val="FF0000"/>
                            </a:solidFill>
                            <a:latin typeface="Cambria Math" panose="02040503050406030204" pitchFamily="18" charset="0"/>
                            <a:cs typeface="Times New Roman" panose="02020603050405020304" pitchFamily="18" charset="0"/>
                          </a:rPr>
                          <m:t>U</m:t>
                        </m:r>
                        <m:r>
                          <m:rPr>
                            <m:nor/>
                          </m:rPr>
                          <a:rPr lang="zh-CN" altLang="zh-CN" sz="2400" baseline="-25000" smtClean="0">
                            <a:solidFill>
                              <a:srgbClr val="FF0000"/>
                            </a:solidFill>
                            <a:latin typeface="Cambria Math" panose="02040503050406030204" pitchFamily="18" charset="0"/>
                            <a:ea typeface="楷体" panose="02010609060101010101" pitchFamily="49" charset="-122"/>
                            <a:cs typeface="Times New Roman" panose="02020603050405020304" pitchFamily="18" charset="0"/>
                          </a:rPr>
                          <m:t>额</m:t>
                        </m:r>
                        <m:r>
                          <m:rPr>
                            <m:nor/>
                          </m:rPr>
                          <a:rPr lang="zh-CN" altLang="en-US" sz="2400">
                            <a:latin typeface="Cambria Math" panose="02040503050406030204" pitchFamily="18" charset="0"/>
                          </a:rPr>
                          <m:t>（</m:t>
                        </m:r>
                        <m:r>
                          <m:rPr>
                            <m:nor/>
                          </m:rPr>
                          <a:rPr lang="en-US" altLang="zh-CN" sz="2400" i="1">
                            <a:latin typeface="Cambria Math" panose="02040503050406030204" pitchFamily="18" charset="0"/>
                            <a:cs typeface="Times New Roman" panose="02020603050405020304" pitchFamily="18" charset="0"/>
                          </a:rPr>
                          <m:t>U</m:t>
                        </m:r>
                        <m:r>
                          <a:rPr lang="en-US" altLang="zh-CN" sz="2400" b="0" i="0" smtClean="0">
                            <a:latin typeface="Cambria Math" panose="02040503050406030204" pitchFamily="18" charset="0"/>
                          </a:rPr>
                          <m:t>−</m:t>
                        </m:r>
                        <m:r>
                          <m:rPr>
                            <m:nor/>
                          </m:rPr>
                          <a:rPr lang="en-US" altLang="zh-CN" sz="2400" i="1" smtClean="0">
                            <a:solidFill>
                              <a:srgbClr val="FF0000"/>
                            </a:solidFill>
                            <a:latin typeface="Cambria Math" panose="02040503050406030204" pitchFamily="18" charset="0"/>
                            <a:cs typeface="Times New Roman" panose="02020603050405020304" pitchFamily="18" charset="0"/>
                          </a:rPr>
                          <m:t>U</m:t>
                        </m:r>
                        <m:r>
                          <m:rPr>
                            <m:nor/>
                          </m:rPr>
                          <a:rPr lang="zh-CN" altLang="zh-CN" sz="2400" baseline="-25000" smtClean="0">
                            <a:solidFill>
                              <a:srgbClr val="FF0000"/>
                            </a:solidFill>
                            <a:latin typeface="Cambria Math" panose="02040503050406030204" pitchFamily="18" charset="0"/>
                            <a:ea typeface="楷体" panose="02010609060101010101" pitchFamily="49" charset="-122"/>
                            <a:cs typeface="Times New Roman" panose="02020603050405020304" pitchFamily="18" charset="0"/>
                          </a:rPr>
                          <m:t>额</m:t>
                        </m:r>
                        <m:r>
                          <m:rPr>
                            <m:nor/>
                          </m:rPr>
                          <a:rPr lang="zh-CN" altLang="en-US" sz="2400" b="0">
                            <a:latin typeface="Cambria Math" panose="02040503050406030204" pitchFamily="18" charset="0"/>
                          </a:rPr>
                          <m:t>）</m:t>
                        </m:r>
                      </m:num>
                      <m:den>
                        <m:r>
                          <m:rPr>
                            <m:nor/>
                          </m:rPr>
                          <a:rPr lang="en-US" altLang="zh-CN" sz="2400" i="1" smtClean="0">
                            <a:solidFill>
                              <a:srgbClr val="FF0000"/>
                            </a:solidFill>
                            <a:latin typeface="Cambria Math" panose="02040503050406030204" pitchFamily="18" charset="0"/>
                            <a:cs typeface="Times New Roman" panose="02020603050405020304" pitchFamily="18" charset="0"/>
                          </a:rPr>
                          <m:t>R</m:t>
                        </m:r>
                      </m:den>
                    </m:f>
                  </m:oMath>
                </a14:m>
                <a:r>
                  <a:rPr lang="zh-CN" altLang="en-US" sz="2400"/>
                  <a:t> </a:t>
                </a:r>
              </a:p>
            </p:txBody>
          </p:sp>
        </mc:Choice>
        <mc:Fallback xmlns="">
          <p:sp>
            <p:nvSpPr>
              <p:cNvPr id="12" name="矩形 11"/>
              <p:cNvSpPr>
                <a:spLocks noRot="1" noChangeAspect="1" noMove="1" noResize="1" noEditPoints="1" noAdjustHandles="1" noChangeArrowheads="1" noChangeShapeType="1" noTextEdit="1"/>
              </p:cNvSpPr>
              <p:nvPr/>
            </p:nvSpPr>
            <p:spPr>
              <a:xfrm>
                <a:off x="7271394" y="2308996"/>
                <a:ext cx="2124299" cy="708207"/>
              </a:xfrm>
              <a:prstGeom prst="rect">
                <a:avLst/>
              </a:prstGeom>
              <a:blipFill rotWithShape="1">
                <a:blip r:embed="rId6"/>
                <a:stretch>
                  <a:fillRect t="-19" r="11" b="-49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矩形 12"/>
              <p:cNvSpPr/>
              <p:nvPr/>
            </p:nvSpPr>
            <p:spPr>
              <a:xfrm>
                <a:off x="9770613" y="3039273"/>
                <a:ext cx="1205779" cy="689932"/>
              </a:xfrm>
              <a:prstGeom prst="rect">
                <a:avLst/>
              </a:prstGeom>
            </p:spPr>
            <p:txBody>
              <a:bodyPr wrap="none">
                <a:spAutoFit/>
              </a:bodyPr>
              <a:lstStyle/>
              <a:p>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rPr>
                        </m:ctrlPr>
                      </m:fPr>
                      <m:num>
                        <m:sSub>
                          <m:sSubPr>
                            <m:ctrlPr>
                              <a:rPr lang="zh-CN" altLang="zh-CN" sz="2400" i="1">
                                <a:latin typeface="Cambria Math" panose="02040503050406030204" pitchFamily="18" charset="0"/>
                                <a:ea typeface="Cambria Math" panose="02040503050406030204" pitchFamily="18" charset="0"/>
                              </a:rPr>
                            </m:ctrlPr>
                          </m:sSubPr>
                          <m:e>
                            <m:r>
                              <m:rPr>
                                <m:nor/>
                              </m:rPr>
                              <a:rPr lang="en-US" altLang="zh-CN" sz="2400" i="1">
                                <a:latin typeface="Cambria Math" panose="02040503050406030204" pitchFamily="18" charset="0"/>
                                <a:cs typeface="Times New Roman" panose="02020603050405020304" pitchFamily="18" charset="0"/>
                              </a:rPr>
                              <m:t>U</m:t>
                            </m:r>
                          </m:e>
                          <m:sub>
                            <m:r>
                              <a:rPr lang="en-US" altLang="zh-CN" sz="2400" i="1">
                                <a:latin typeface="Cambria Math" panose="02040503050406030204" pitchFamily="18" charset="0"/>
                                <a:cs typeface="Times New Roman" panose="02020603050405020304" pitchFamily="18" charset="0"/>
                              </a:rPr>
                              <m:t>𝟎</m:t>
                            </m:r>
                          </m:sub>
                        </m:sSub>
                        <m:r>
                          <a:rPr lang="en-US" altLang="zh-CN" sz="2400" b="1" i="1" smtClean="0">
                            <a:latin typeface="Cambria Math" panose="02040503050406030204" pitchFamily="18" charset="0"/>
                            <a:cs typeface="Times New Roman" panose="02020603050405020304" pitchFamily="18" charset="0"/>
                          </a:rPr>
                          <m:t>−</m:t>
                        </m:r>
                        <m:r>
                          <m:rPr>
                            <m:nor/>
                          </m:rPr>
                          <a:rPr lang="en-US" altLang="zh-CN" sz="2400" i="1">
                            <a:latin typeface="Cambria Math" panose="02040503050406030204" pitchFamily="18" charset="0"/>
                            <a:cs typeface="Times New Roman" panose="02020603050405020304" pitchFamily="18" charset="0"/>
                          </a:rPr>
                          <m:t>U</m:t>
                        </m:r>
                      </m:num>
                      <m:den>
                        <m:r>
                          <m:rPr>
                            <m:nor/>
                          </m:rPr>
                          <a:rPr lang="en-US" altLang="zh-CN" sz="2400" i="1">
                            <a:latin typeface="Cambria Math" panose="02040503050406030204" pitchFamily="18" charset="0"/>
                            <a:cs typeface="Times New Roman" panose="02020603050405020304" pitchFamily="18" charset="0"/>
                          </a:rPr>
                          <m:t>U</m:t>
                        </m:r>
                        <m:r>
                          <a:rPr lang="en-US" altLang="zh-CN" sz="2400" b="1" i="1" smtClean="0">
                            <a:latin typeface="Cambria Math" panose="02040503050406030204" pitchFamily="18" charset="0"/>
                            <a:cs typeface="Times New Roman" panose="02020603050405020304" pitchFamily="18" charset="0"/>
                          </a:rPr>
                          <m:t>−</m:t>
                        </m:r>
                        <m:r>
                          <m:rPr>
                            <m:nor/>
                          </m:rPr>
                          <a:rPr lang="en-US" altLang="zh-CN" sz="2400" i="1">
                            <a:latin typeface="Cambria Math" panose="02040503050406030204" pitchFamily="18" charset="0"/>
                            <a:cs typeface="Times New Roman" panose="02020603050405020304" pitchFamily="18" charset="0"/>
                          </a:rPr>
                          <m:t>U</m:t>
                        </m:r>
                        <m:r>
                          <m:rPr>
                            <m:nor/>
                          </m:rPr>
                          <a:rPr lang="zh-CN" altLang="zh-CN" sz="2400" baseline="-25000">
                            <a:latin typeface="Cambria Math" panose="02040503050406030204" pitchFamily="18" charset="0"/>
                            <a:ea typeface="楷体" panose="02010609060101010101" pitchFamily="49" charset="-122"/>
                            <a:cs typeface="Times New Roman" panose="02020603050405020304" pitchFamily="18" charset="0"/>
                          </a:rPr>
                          <m:t>额</m:t>
                        </m:r>
                      </m:den>
                    </m:f>
                  </m:oMath>
                </a14:m>
                <a:r>
                  <a:rPr lang="en-US" altLang="zh-CN" sz="2400" i="1"/>
                  <a:t>R</a:t>
                </a:r>
                <a:endParaRPr lang="zh-CN" altLang="en-US"/>
              </a:p>
            </p:txBody>
          </p:sp>
        </mc:Choice>
        <mc:Fallback xmlns="">
          <p:sp>
            <p:nvSpPr>
              <p:cNvPr id="13" name="矩形 12"/>
              <p:cNvSpPr>
                <a:spLocks noRot="1" noChangeAspect="1" noMove="1" noResize="1" noEditPoints="1" noAdjustHandles="1" noChangeArrowheads="1" noChangeShapeType="1" noTextEdit="1"/>
              </p:cNvSpPr>
              <p:nvPr/>
            </p:nvSpPr>
            <p:spPr>
              <a:xfrm>
                <a:off x="9770613" y="3039273"/>
                <a:ext cx="1205779" cy="689932"/>
              </a:xfrm>
              <a:prstGeom prst="rect">
                <a:avLst/>
              </a:prstGeom>
              <a:blipFill rotWithShape="1">
                <a:blip r:embed="rId7"/>
                <a:stretch>
                  <a:fillRect l="-42" t="-24" r="35" b="-57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620688"/>
                <a:ext cx="11485848" cy="3398879"/>
              </a:xfrm>
            </p:spPr>
            <p:txBody>
              <a:bodyPr/>
              <a:lstStyle/>
              <a:p>
                <a:pPr algn="dist" hangingPunct="0">
                  <a:spcAft>
                    <a:spcPts val="0"/>
                  </a:spcAft>
                </a:pP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，灯泡、定值电阻和滑动变阻器串联，电压表测量灯泡两端电压，调节滑片，使电压表示数为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，此时灯泡正常发光；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保持滑片位置不变，只闭合开关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，灯泡、定值电阻和滑动变阻器串联，电路电流不变，电压表测量灯泡和定值电阻两端的总电压，此时电压表的示数为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，则定值电阻两端电压为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，电路电流为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num>
                      <m:den>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；故小灯泡的额定功率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；若已知电源电压为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，则滑动变阻器两端的电压为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，此时滑动变阻器接入电路的阻值</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620688"/>
                <a:ext cx="11485848" cy="3398879"/>
              </a:xfrm>
              <a:blipFill rotWithShape="1">
                <a:blip r:embed="rId2"/>
                <a:stretch>
                  <a:fillRect l="-2" t="-9" r="1" b="1"/>
                </a:stretch>
              </a:blipFill>
            </p:spPr>
            <p:txBody>
              <a:bodyPr/>
              <a:lstStyle/>
              <a:p>
                <a:r>
                  <a:rPr lang="zh-CN" altLang="en-US">
                    <a:noFill/>
                  </a:rPr>
                  <a:t> </a:t>
                </a:r>
              </a:p>
            </p:txBody>
          </p:sp>
        </mc:Fallback>
      </mc:AlternateContent>
      <p:sp>
        <p:nvSpPr>
          <p:cNvPr id="4" name="矩形 3"/>
          <p:cNvSpPr/>
          <p:nvPr/>
        </p:nvSpPr>
        <p:spPr>
          <a:xfrm>
            <a:off x="5277926" y="5972159"/>
            <a:ext cx="1595309" cy="535916"/>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18</a:t>
            </a:r>
            <a:r>
              <a:rPr lang="zh-CN" altLang="zh-CN" sz="2200" b="0">
                <a:solidFill>
                  <a:srgbClr val="000000"/>
                </a:solidFill>
                <a:cs typeface="Times New Roman" panose="02020603050405020304" pitchFamily="18" charset="0"/>
              </a:rPr>
              <a:t>题）</a:t>
            </a:r>
          </a:p>
        </p:txBody>
      </p:sp>
      <p:pic>
        <p:nvPicPr>
          <p:cNvPr id="5" name="kk35.jpg" descr="id:2147502561;FounderCES"/>
          <p:cNvPicPr/>
          <p:nvPr/>
        </p:nvPicPr>
        <p:blipFill>
          <a:blip r:embed="rId3"/>
          <a:stretch>
            <a:fillRect/>
          </a:stretch>
        </p:blipFill>
        <p:spPr>
          <a:xfrm>
            <a:off x="860739" y="4134142"/>
            <a:ext cx="3044771" cy="1682606"/>
          </a:xfrm>
          <a:prstGeom prst="rect">
            <a:avLst/>
          </a:prstGeom>
        </p:spPr>
      </p:pic>
      <p:pic>
        <p:nvPicPr>
          <p:cNvPr id="6" name="kk36.jpg" descr="id:2147502568;FounderCES"/>
          <p:cNvPicPr/>
          <p:nvPr/>
        </p:nvPicPr>
        <p:blipFill>
          <a:blip r:embed="rId4"/>
          <a:stretch>
            <a:fillRect/>
          </a:stretch>
        </p:blipFill>
        <p:spPr>
          <a:xfrm>
            <a:off x="4001121" y="3984557"/>
            <a:ext cx="2146468" cy="1691965"/>
          </a:xfrm>
          <a:prstGeom prst="rect">
            <a:avLst/>
          </a:prstGeom>
        </p:spPr>
      </p:pic>
      <p:pic>
        <p:nvPicPr>
          <p:cNvPr id="7" name="kk37.jpg" descr="id:2147502575;FounderCES"/>
          <p:cNvPicPr/>
          <p:nvPr/>
        </p:nvPicPr>
        <p:blipFill>
          <a:blip r:embed="rId5"/>
          <a:stretch>
            <a:fillRect/>
          </a:stretch>
        </p:blipFill>
        <p:spPr>
          <a:xfrm>
            <a:off x="6599262" y="3984557"/>
            <a:ext cx="2118910" cy="1889389"/>
          </a:xfrm>
          <a:prstGeom prst="rect">
            <a:avLst/>
          </a:prstGeom>
        </p:spPr>
      </p:pic>
      <p:pic>
        <p:nvPicPr>
          <p:cNvPr id="8" name="kk38.jpg" descr="id:2147502582;FounderCES"/>
          <p:cNvPicPr/>
          <p:nvPr/>
        </p:nvPicPr>
        <p:blipFill>
          <a:blip r:embed="rId6">
            <a:clrChange>
              <a:clrFrom>
                <a:srgbClr val="FFFFFF"/>
              </a:clrFrom>
              <a:clrTo>
                <a:srgbClr val="FFFFFF">
                  <a:alpha val="0"/>
                </a:srgbClr>
              </a:clrTo>
            </a:clrChange>
          </a:blip>
          <a:stretch>
            <a:fillRect/>
          </a:stretch>
        </p:blipFill>
        <p:spPr>
          <a:xfrm>
            <a:off x="9047534" y="3760163"/>
            <a:ext cx="2265084" cy="2223559"/>
          </a:xfrm>
          <a:prstGeom prst="rect">
            <a:avLst/>
          </a:prstGeom>
        </p:spPr>
      </p:pic>
      <p:sp>
        <p:nvSpPr>
          <p:cNvPr id="9" name="矩形 8"/>
          <p:cNvSpPr/>
          <p:nvPr/>
        </p:nvSpPr>
        <p:spPr>
          <a:xfrm>
            <a:off x="9908666" y="5855225"/>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4</a:t>
            </a:r>
            <a:endParaRPr lang="zh-CN" altLang="zh-CN" sz="1200" b="0">
              <a:solidFill>
                <a:srgbClr val="000000"/>
              </a:solidFill>
              <a:cs typeface="Times New Roman" panose="02020603050405020304" pitchFamily="18" charset="0"/>
            </a:endParaRPr>
          </a:p>
        </p:txBody>
      </p:sp>
      <p:sp>
        <p:nvSpPr>
          <p:cNvPr id="10" name="矩形 9"/>
          <p:cNvSpPr/>
          <p:nvPr/>
        </p:nvSpPr>
        <p:spPr>
          <a:xfrm>
            <a:off x="7374317" y="5711893"/>
            <a:ext cx="60785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3</a:t>
            </a:r>
            <a:endParaRPr lang="zh-CN" altLang="zh-CN" sz="2200" b="0">
              <a:solidFill>
                <a:srgbClr val="000000"/>
              </a:solidFill>
              <a:cs typeface="Times New Roman" panose="02020603050405020304" pitchFamily="18" charset="0"/>
            </a:endParaRPr>
          </a:p>
        </p:txBody>
      </p:sp>
      <p:sp>
        <p:nvSpPr>
          <p:cNvPr id="11" name="矩形 10"/>
          <p:cNvSpPr/>
          <p:nvPr/>
        </p:nvSpPr>
        <p:spPr>
          <a:xfrm>
            <a:off x="4682367" y="5656405"/>
            <a:ext cx="60785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2</a:t>
            </a:r>
            <a:endParaRPr lang="zh-CN" altLang="zh-CN" sz="2200" b="0">
              <a:solidFill>
                <a:srgbClr val="000000"/>
              </a:solidFill>
              <a:cs typeface="Times New Roman" panose="02020603050405020304" pitchFamily="18" charset="0"/>
            </a:endParaRPr>
          </a:p>
        </p:txBody>
      </p:sp>
      <p:sp>
        <p:nvSpPr>
          <p:cNvPr id="12" name="矩形 11"/>
          <p:cNvSpPr/>
          <p:nvPr/>
        </p:nvSpPr>
        <p:spPr>
          <a:xfrm>
            <a:off x="2001722" y="5655728"/>
            <a:ext cx="60785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1</a:t>
            </a:r>
            <a:endParaRPr lang="zh-CN" altLang="zh-CN" sz="2200" b="0">
              <a:solidFill>
                <a:srgbClr val="000000"/>
              </a:solidFill>
              <a:cs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128395"/>
            <a:ext cx="11485880" cy="1562735"/>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在测量小灯泡电功率的实验中要熟悉实验操作的各个环节</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当缺少电表时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会用特殊方式测量灯泡的电功率</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444" y="1124744"/>
            <a:ext cx="1924028" cy="488783"/>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94992" cy="3502626"/>
          </a:xfrm>
        </p:spPr>
        <p:txBody>
          <a:bodyPr/>
          <a:lstStyle/>
          <a:p>
            <a:pPr hangingPunct="0">
              <a:lnSpc>
                <a:spcPct val="140000"/>
              </a:lnSpc>
              <a:spcAft>
                <a:spcPts val="0"/>
              </a:spcAft>
              <a:tabLst>
                <a:tab pos="5941060"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计算题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济南中考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）传感器是一种能感受被测量信息并按照一定规律转换成可用信号的器件或装置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如图甲所示是一种常用压力传感器的原理电路图，电源电压恒定，</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为电阻器，压力感应板</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固定在一起，压力感应板</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之间由绝缘弹簧相连，其间有可伸缩的导线</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，不对压力感应板</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施加力时，滑动变阻器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恰在其最上端，电流表、电压表的示数如图乙所示</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当在压力感应板</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上施加一个</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的压力</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时，电流表的示数变为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通过计算回答下列问题</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39.jpg" descr="id:2147502589;FounderCES"/>
          <p:cNvPicPr/>
          <p:nvPr/>
        </p:nvPicPr>
        <p:blipFill>
          <a:blip r:embed="rId2"/>
          <a:stretch>
            <a:fillRect/>
          </a:stretch>
        </p:blipFill>
        <p:spPr>
          <a:xfrm>
            <a:off x="3130144" y="4150617"/>
            <a:ext cx="2016224" cy="1743907"/>
          </a:xfrm>
          <a:prstGeom prst="rect">
            <a:avLst/>
          </a:prstGeom>
        </p:spPr>
      </p:pic>
      <p:pic>
        <p:nvPicPr>
          <p:cNvPr id="5" name="kk40.jpg" descr="id:2147502596;FounderCES"/>
          <p:cNvPicPr/>
          <p:nvPr/>
        </p:nvPicPr>
        <p:blipFill>
          <a:blip r:embed="rId3"/>
          <a:stretch>
            <a:fillRect/>
          </a:stretch>
        </p:blipFill>
        <p:spPr>
          <a:xfrm>
            <a:off x="5375126" y="4448909"/>
            <a:ext cx="3823345" cy="1390953"/>
          </a:xfrm>
          <a:prstGeom prst="rect">
            <a:avLst/>
          </a:prstGeom>
        </p:spPr>
      </p:pic>
      <p:sp>
        <p:nvSpPr>
          <p:cNvPr id="6" name="矩形 5"/>
          <p:cNvSpPr/>
          <p:nvPr/>
        </p:nvSpPr>
        <p:spPr>
          <a:xfrm>
            <a:off x="3862958" y="5808264"/>
            <a:ext cx="3888432" cy="830997"/>
          </a:xfrm>
          <a:prstGeom prst="rect">
            <a:avLst/>
          </a:prstGeom>
        </p:spPr>
        <p:txBody>
          <a:bodyPr wrap="square">
            <a:spAutoFit/>
          </a:bodyPr>
          <a:lstStyle/>
          <a:p>
            <a:pPr algn="just">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a:p>
            <a:pPr algn="ctr">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19</a:t>
            </a:r>
            <a:r>
              <a:rPr lang="zh-CN" altLang="zh-CN" sz="2300" b="0">
                <a:solidFill>
                  <a:srgbClr val="000000"/>
                </a:solidFill>
                <a:cs typeface="Times New Roman" panose="02020603050405020304" pitchFamily="18" charset="0"/>
              </a:rPr>
              <a:t>题）</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477"/>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的电阻值是多少？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39.jpg" descr="id:2147502589;FounderCES"/>
          <p:cNvPicPr/>
          <p:nvPr/>
        </p:nvPicPr>
        <p:blipFill>
          <a:blip r:embed="rId2"/>
          <a:stretch>
            <a:fillRect/>
          </a:stretch>
        </p:blipFill>
        <p:spPr>
          <a:xfrm>
            <a:off x="3214886" y="1685995"/>
            <a:ext cx="2448272" cy="2117601"/>
          </a:xfrm>
          <a:prstGeom prst="rect">
            <a:avLst/>
          </a:prstGeom>
        </p:spPr>
      </p:pic>
      <p:pic>
        <p:nvPicPr>
          <p:cNvPr id="4" name="kk40.jpg" descr="id:2147502596;FounderCES"/>
          <p:cNvPicPr/>
          <p:nvPr/>
        </p:nvPicPr>
        <p:blipFill>
          <a:blip r:embed="rId3"/>
          <a:stretch>
            <a:fillRect/>
          </a:stretch>
        </p:blipFill>
        <p:spPr>
          <a:xfrm>
            <a:off x="5918660" y="2013414"/>
            <a:ext cx="4266991" cy="1552354"/>
          </a:xfrm>
          <a:prstGeom prst="rect">
            <a:avLst/>
          </a:prstGeom>
        </p:spPr>
      </p:pic>
      <p:sp>
        <p:nvSpPr>
          <p:cNvPr id="5" name="矩形 4"/>
          <p:cNvSpPr/>
          <p:nvPr/>
        </p:nvSpPr>
        <p:spPr>
          <a:xfrm>
            <a:off x="4367014" y="3803596"/>
            <a:ext cx="4248472" cy="830997"/>
          </a:xfrm>
          <a:prstGeom prst="rect">
            <a:avLst/>
          </a:prstGeom>
        </p:spPr>
        <p:txBody>
          <a:bodyPr wrap="square">
            <a:spAutoFit/>
          </a:bodyPr>
          <a:lstStyle/>
          <a:p>
            <a:pPr algn="just">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a:p>
            <a:pPr algn="ctr">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6" name="矩形 5"/>
          <p:cNvSpPr/>
          <p:nvPr/>
        </p:nvSpPr>
        <p:spPr>
          <a:xfrm>
            <a:off x="478582" y="1687402"/>
            <a:ext cx="662361" cy="461665"/>
          </a:xfrm>
          <a:prstGeom prst="rect">
            <a:avLst/>
          </a:prstGeom>
        </p:spPr>
        <p:txBody>
          <a:bodyPr wrap="none">
            <a:spAutoFit/>
          </a:bodyPr>
          <a:lstStyle/>
          <a:p>
            <a:r>
              <a:rPr lang="en-US" altLang="zh-CN" sz="2400"/>
              <a:t>6 Ω</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4643408"/>
                <a:ext cx="11485848" cy="12338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串联，开始时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接入电路的阻值为零，由图乙可知，</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t>由欧姆定律</a:t>
                </a:r>
                <a:r>
                  <a:rPr lang="en-US" altLang="zh-CN" i="1"/>
                  <a:t>I</a:t>
                </a:r>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𝑈</m:t>
                        </m:r>
                      </m:num>
                      <m:den>
                        <m:r>
                          <a:rPr lang="en-US" altLang="zh-CN" i="1">
                            <a:latin typeface="Cambria Math" panose="02040503050406030204" pitchFamily="18" charset="0"/>
                          </a:rPr>
                          <m:t>𝑅</m:t>
                        </m:r>
                      </m:den>
                    </m:f>
                  </m:oMath>
                </a14:m>
                <a:r>
                  <a:rPr lang="zh-CN" altLang="zh-CN"/>
                  <a:t>可得，电阻器</a:t>
                </a:r>
                <a:r>
                  <a:rPr lang="en-US" altLang="zh-CN" i="1"/>
                  <a:t>R</a:t>
                </a:r>
                <a:r>
                  <a:rPr lang="en-US" altLang="zh-CN" baseline="-25000"/>
                  <a:t>1</a:t>
                </a:r>
                <a:r>
                  <a:rPr lang="zh-CN" altLang="zh-CN"/>
                  <a:t>的电阻值</a:t>
                </a:r>
                <a:r>
                  <a:rPr lang="en-US" altLang="zh-CN" i="1"/>
                  <a:t>R</a:t>
                </a:r>
                <a:r>
                  <a:rPr lang="en-US" altLang="zh-CN" baseline="-25000"/>
                  <a:t>1</a:t>
                </a:r>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𝑈</m:t>
                        </m:r>
                      </m:num>
                      <m:den>
                        <m:r>
                          <a:rPr lang="en-US" altLang="zh-CN" i="1">
                            <a:latin typeface="Cambria Math" panose="02040503050406030204" pitchFamily="18" charset="0"/>
                          </a:rPr>
                          <m:t>𝐼</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a:latin typeface="Cambria Math" panose="02040503050406030204" pitchFamily="18" charset="0"/>
                          </a:rPr>
                          <m:t>3</m:t>
                        </m:r>
                        <m:r>
                          <m:rPr>
                            <m:sty m:val="p"/>
                          </m:rPr>
                          <a:rPr lang="en-US" altLang="zh-CN">
                            <a:latin typeface="Cambria Math" panose="02040503050406030204" pitchFamily="18" charset="0"/>
                          </a:rPr>
                          <m:t>V</m:t>
                        </m:r>
                      </m:num>
                      <m:den>
                        <m:r>
                          <a:rPr lang="en-US" altLang="zh-CN">
                            <a:latin typeface="Cambria Math" panose="02040503050406030204" pitchFamily="18" charset="0"/>
                          </a:rPr>
                          <m:t>0</m:t>
                        </m:r>
                        <m:r>
                          <m:rPr>
                            <m:nor/>
                          </m:rPr>
                          <a:rPr lang="en-US" altLang="zh-CN">
                            <a:latin typeface="Cambria Math" panose="02040503050406030204" pitchFamily="18" charset="0"/>
                          </a:rPr>
                          <m:t>.</m:t>
                        </m:r>
                        <m:r>
                          <a:rPr lang="en-US" altLang="zh-CN">
                            <a:latin typeface="Cambria Math" panose="02040503050406030204" pitchFamily="18" charset="0"/>
                          </a:rPr>
                          <m:t>5</m:t>
                        </m:r>
                        <m:r>
                          <m:rPr>
                            <m:sty m:val="p"/>
                          </m:rPr>
                          <a:rPr lang="en-US" altLang="zh-CN">
                            <a:latin typeface="Cambria Math" panose="02040503050406030204" pitchFamily="18" charset="0"/>
                          </a:rPr>
                          <m:t>A</m:t>
                        </m:r>
                      </m:den>
                    </m:f>
                  </m:oMath>
                </a14:m>
                <a:r>
                  <a:rPr lang="zh-CN" altLang="zh-CN"/>
                  <a:t>＝</a:t>
                </a:r>
                <a:r>
                  <a:rPr lang="en-US" altLang="zh-CN"/>
                  <a:t>6 Ω. </a:t>
                </a:r>
                <a:endParaRPr lang="zh-CN" altLang="zh-CN"/>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643408"/>
                <a:ext cx="11485848" cy="1233864"/>
              </a:xfrm>
              <a:prstGeom prst="rect">
                <a:avLst/>
              </a:prstGeom>
              <a:blipFill rotWithShape="1">
                <a:blip r:embed="rId4"/>
                <a:stretch>
                  <a:fillRect l="-2" t="-23" r="1" b="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）此时电压表的示数是多少？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39.jpg" descr="id:2147502589;FounderCES"/>
          <p:cNvPicPr/>
          <p:nvPr/>
        </p:nvPicPr>
        <p:blipFill>
          <a:blip r:embed="rId2"/>
          <a:stretch>
            <a:fillRect/>
          </a:stretch>
        </p:blipFill>
        <p:spPr>
          <a:xfrm>
            <a:off x="3418176" y="1987098"/>
            <a:ext cx="2016224" cy="1743907"/>
          </a:xfrm>
          <a:prstGeom prst="rect">
            <a:avLst/>
          </a:prstGeom>
        </p:spPr>
      </p:pic>
      <p:pic>
        <p:nvPicPr>
          <p:cNvPr id="4" name="kk40.jpg" descr="id:2147502596;FounderCES"/>
          <p:cNvPicPr/>
          <p:nvPr/>
        </p:nvPicPr>
        <p:blipFill>
          <a:blip r:embed="rId3"/>
          <a:stretch>
            <a:fillRect/>
          </a:stretch>
        </p:blipFill>
        <p:spPr>
          <a:xfrm>
            <a:off x="5663158" y="2285390"/>
            <a:ext cx="3823345" cy="1390953"/>
          </a:xfrm>
          <a:prstGeom prst="rect">
            <a:avLst/>
          </a:prstGeom>
        </p:spPr>
      </p:pic>
      <p:sp>
        <p:nvSpPr>
          <p:cNvPr id="5" name="矩形 4"/>
          <p:cNvSpPr/>
          <p:nvPr/>
        </p:nvSpPr>
        <p:spPr>
          <a:xfrm>
            <a:off x="4150990" y="3644745"/>
            <a:ext cx="3888432" cy="830997"/>
          </a:xfrm>
          <a:prstGeom prst="rect">
            <a:avLst/>
          </a:prstGeom>
        </p:spPr>
        <p:txBody>
          <a:bodyPr wrap="square">
            <a:spAutoFit/>
          </a:bodyPr>
          <a:lstStyle/>
          <a:p>
            <a:pPr algn="just">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a:p>
            <a:pPr algn="ctr">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19</a:t>
            </a:r>
            <a:r>
              <a:rPr lang="zh-CN" altLang="zh-CN" sz="2300" b="0">
                <a:solidFill>
                  <a:srgbClr val="000000"/>
                </a:solidFill>
                <a:cs typeface="Times New Roman" panose="02020603050405020304" pitchFamily="18" charset="0"/>
              </a:rPr>
              <a:t>题）</a:t>
            </a:r>
          </a:p>
        </p:txBody>
      </p:sp>
      <p:sp>
        <p:nvSpPr>
          <p:cNvPr id="6" name="矩形 5"/>
          <p:cNvSpPr/>
          <p:nvPr/>
        </p:nvSpPr>
        <p:spPr>
          <a:xfrm>
            <a:off x="465159" y="2036831"/>
            <a:ext cx="863570" cy="461665"/>
          </a:xfrm>
          <a:prstGeom prst="rect">
            <a:avLst/>
          </a:prstGeom>
        </p:spPr>
        <p:txBody>
          <a:bodyPr wrap="none">
            <a:spAutoFit/>
          </a:bodyPr>
          <a:lstStyle/>
          <a:p>
            <a:r>
              <a:rPr lang="en-US" altLang="zh-CN" sz="2400"/>
              <a:t>1.8 V</a:t>
            </a:r>
            <a:endParaRPr lang="zh-CN" altLang="en-US"/>
          </a:p>
        </p:txBody>
      </p:sp>
      <mc:AlternateContent xmlns:mc="http://schemas.openxmlformats.org/markup-compatibility/2006" xmlns:a14="http://schemas.microsoft.com/office/drawing/2010/main">
        <mc:Choice Requires="a14">
          <p:sp>
            <p:nvSpPr>
              <p:cNvPr id="7" name="内容占位符 2"/>
              <p:cNvSpPr txBox="1"/>
              <p:nvPr/>
            </p:nvSpPr>
            <p:spPr bwMode="auto">
              <a:xfrm>
                <a:off x="360854" y="4383688"/>
                <a:ext cx="11485848" cy="6148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0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可得，此时电压表的示数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2"/>
              <p:cNvSpPr txBox="1">
                <a:spLocks noRot="1" noChangeAspect="1" noMove="1" noResize="1" noEditPoints="1" noAdjustHandles="1" noChangeArrowheads="1" noChangeShapeType="1" noTextEdit="1"/>
              </p:cNvSpPr>
              <p:nvPr/>
            </p:nvSpPr>
            <p:spPr bwMode="auto">
              <a:xfrm>
                <a:off x="360854" y="4383688"/>
                <a:ext cx="11485848" cy="614848"/>
              </a:xfrm>
              <a:prstGeom prst="rect">
                <a:avLst/>
              </a:prstGeom>
              <a:blipFill rotWithShape="1">
                <a:blip r:embed="rId4"/>
                <a:stretch>
                  <a:fillRect l="-2" t="-46" r="1" b="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107654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消耗的电功率是多少？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71048" y="1738650"/>
            <a:ext cx="1102418" cy="461665"/>
          </a:xfrm>
          <a:prstGeom prst="rect">
            <a:avLst/>
          </a:prstGeom>
        </p:spPr>
        <p:txBody>
          <a:bodyPr wrap="none">
            <a:spAutoFit/>
          </a:bodyPr>
          <a:lstStyle/>
          <a:p>
            <a:r>
              <a:rPr lang="en-US" altLang="zh-CN" sz="2400"/>
              <a:t>0.36 W</a:t>
            </a:r>
            <a:endParaRPr lang="zh-CN" altLang="en-US"/>
          </a:p>
        </p:txBody>
      </p:sp>
      <p:sp>
        <p:nvSpPr>
          <p:cNvPr id="10" name="内容占位符 3"/>
          <p:cNvSpPr txBox="1"/>
          <p:nvPr/>
        </p:nvSpPr>
        <p:spPr bwMode="auto">
          <a:xfrm>
            <a:off x="360854" y="446091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0.36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kk39.jpg" descr="id:2147502589;FounderCES"/>
          <p:cNvPicPr/>
          <p:nvPr/>
        </p:nvPicPr>
        <p:blipFill>
          <a:blip r:embed="rId2"/>
          <a:stretch>
            <a:fillRect/>
          </a:stretch>
        </p:blipFill>
        <p:spPr>
          <a:xfrm>
            <a:off x="3850224" y="1902023"/>
            <a:ext cx="2016224" cy="1743907"/>
          </a:xfrm>
          <a:prstGeom prst="rect">
            <a:avLst/>
          </a:prstGeom>
        </p:spPr>
      </p:pic>
      <p:pic>
        <p:nvPicPr>
          <p:cNvPr id="13" name="kk40.jpg" descr="id:2147502596;FounderCES"/>
          <p:cNvPicPr/>
          <p:nvPr/>
        </p:nvPicPr>
        <p:blipFill>
          <a:blip r:embed="rId3"/>
          <a:stretch>
            <a:fillRect/>
          </a:stretch>
        </p:blipFill>
        <p:spPr>
          <a:xfrm>
            <a:off x="6095206" y="2200315"/>
            <a:ext cx="3823345" cy="1390953"/>
          </a:xfrm>
          <a:prstGeom prst="rect">
            <a:avLst/>
          </a:prstGeom>
        </p:spPr>
      </p:pic>
      <p:sp>
        <p:nvSpPr>
          <p:cNvPr id="14" name="矩形 13"/>
          <p:cNvSpPr/>
          <p:nvPr/>
        </p:nvSpPr>
        <p:spPr>
          <a:xfrm>
            <a:off x="4583038" y="3559670"/>
            <a:ext cx="3888432" cy="830997"/>
          </a:xfrm>
          <a:prstGeom prst="rect">
            <a:avLst/>
          </a:prstGeom>
        </p:spPr>
        <p:txBody>
          <a:bodyPr wrap="square">
            <a:spAutoFit/>
          </a:bodyPr>
          <a:lstStyle/>
          <a:p>
            <a:pPr algn="just">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a:p>
            <a:pPr algn="ctr">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19</a:t>
            </a:r>
            <a:r>
              <a:rPr lang="zh-CN" altLang="zh-CN" sz="23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近年来，我国家电产业迅猛发展，不仅成为全球家电制造第一大国，而且已成为全球智能家电第一大技术来源国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电饭煲是我国家电产品中的优秀代表之一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如图甲所示为某国产智能电饭煲的外观图，该电饭煲有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三种基本模式；图乙为该电饭煲的基本原理简化电路图，额定电压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模式，电饭煲的额定功率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1 210W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断开时，处于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模式，电饭煲的额定功率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9" y="5589240"/>
            <a:ext cx="3600399"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4" name="gh436.jpg" descr="id:2147502603;FounderCES"/>
          <p:cNvPicPr/>
          <p:nvPr/>
        </p:nvPicPr>
        <p:blipFill>
          <a:blip r:embed="rId2"/>
          <a:stretch>
            <a:fillRect/>
          </a:stretch>
        </p:blipFill>
        <p:spPr>
          <a:xfrm>
            <a:off x="3214886" y="4077072"/>
            <a:ext cx="1743184" cy="1717185"/>
          </a:xfrm>
          <a:prstGeom prst="rect">
            <a:avLst/>
          </a:prstGeom>
        </p:spPr>
      </p:pic>
      <p:pic>
        <p:nvPicPr>
          <p:cNvPr id="5" name="gh437.jpg" descr="id:2147502610;FounderCES"/>
          <p:cNvPicPr/>
          <p:nvPr/>
        </p:nvPicPr>
        <p:blipFill>
          <a:blip r:embed="rId3"/>
          <a:stretch>
            <a:fillRect/>
          </a:stretch>
        </p:blipFill>
        <p:spPr>
          <a:xfrm>
            <a:off x="5879182" y="4077072"/>
            <a:ext cx="2515780" cy="1685461"/>
          </a:xfrm>
          <a:prstGeom prst="rect">
            <a:avLst/>
          </a:prstGeom>
        </p:spPr>
      </p:pic>
      <p:sp>
        <p:nvSpPr>
          <p:cNvPr id="6" name="矩形 5"/>
          <p:cNvSpPr/>
          <p:nvPr/>
        </p:nvSpPr>
        <p:spPr>
          <a:xfrm>
            <a:off x="4901915" y="602128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8231"/>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89995" y="3367359"/>
            <a:ext cx="3600399"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4" name="gh436.jpg" descr="id:2147502603;FounderCES"/>
          <p:cNvPicPr/>
          <p:nvPr/>
        </p:nvPicPr>
        <p:blipFill>
          <a:blip r:embed="rId2"/>
          <a:stretch>
            <a:fillRect/>
          </a:stretch>
        </p:blipFill>
        <p:spPr>
          <a:xfrm>
            <a:off x="3456670" y="1576855"/>
            <a:ext cx="1990463" cy="1960776"/>
          </a:xfrm>
          <a:prstGeom prst="rect">
            <a:avLst/>
          </a:prstGeom>
        </p:spPr>
      </p:pic>
      <p:pic>
        <p:nvPicPr>
          <p:cNvPr id="5" name="gh437.jpg" descr="id:2147502610;FounderCES"/>
          <p:cNvPicPr/>
          <p:nvPr/>
        </p:nvPicPr>
        <p:blipFill>
          <a:blip r:embed="rId3"/>
          <a:stretch>
            <a:fillRect/>
          </a:stretch>
        </p:blipFill>
        <p:spPr>
          <a:xfrm>
            <a:off x="6171713" y="1576855"/>
            <a:ext cx="2902007" cy="1944216"/>
          </a:xfrm>
          <a:prstGeom prst="rect">
            <a:avLst/>
          </a:prstGeom>
        </p:spPr>
      </p:pic>
      <p:sp>
        <p:nvSpPr>
          <p:cNvPr id="6" name="矩形 5"/>
          <p:cNvSpPr/>
          <p:nvPr/>
        </p:nvSpPr>
        <p:spPr>
          <a:xfrm>
            <a:off x="5194447" y="371684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478582" y="1973782"/>
            <a:ext cx="893193" cy="461665"/>
          </a:xfrm>
          <a:prstGeom prst="rect">
            <a:avLst/>
          </a:prstGeom>
        </p:spPr>
        <p:txBody>
          <a:bodyPr wrap="none">
            <a:spAutoFit/>
          </a:bodyPr>
          <a:lstStyle/>
          <a:p>
            <a:r>
              <a:rPr lang="en-US" altLang="zh-CN" sz="2400"/>
              <a:t>100Ω</a:t>
            </a:r>
            <a:endParaRPr lang="zh-CN" altLang="en-US"/>
          </a:p>
        </p:txBody>
      </p:sp>
      <mc:AlternateContent xmlns:mc="http://schemas.openxmlformats.org/markup-compatibility/2006" xmlns:a14="http://schemas.microsoft.com/office/drawing/2010/main">
        <mc:Choice Requires="a14">
          <p:sp>
            <p:nvSpPr>
              <p:cNvPr id="8" name="内容占位符 1"/>
              <p:cNvSpPr txBox="1"/>
              <p:nvPr/>
            </p:nvSpPr>
            <p:spPr bwMode="auto">
              <a:xfrm>
                <a:off x="360854" y="4051005"/>
                <a:ext cx="11485848" cy="19702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由题可知，当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断路，电路中只有电阻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饭煲处于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模式，此时电饭煲的额定功率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e>
                            </m:d>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484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4051005"/>
                <a:ext cx="11485848" cy="1970283"/>
              </a:xfrm>
              <a:prstGeom prst="rect">
                <a:avLst/>
              </a:prstGeom>
              <a:blipFill rotWithShape="1">
                <a:blip r:embed="rId4"/>
                <a:stretch>
                  <a:fillRect l="-2" t="-17" r="1" b="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潜江中考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）某款电热杯有高、中、低三挡，简化电路如图所示，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不能同时闭合，</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电热杯处于低温挡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电热杯工作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产生的热量为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水温由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水吸收的热量为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89679" y="465487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7.jpg" descr="id:2147502449;FounderCES"/>
          <p:cNvPicPr/>
          <p:nvPr/>
        </p:nvPicPr>
        <p:blipFill>
          <a:blip r:embed="rId2"/>
          <a:stretch>
            <a:fillRect/>
          </a:stretch>
        </p:blipFill>
        <p:spPr>
          <a:xfrm>
            <a:off x="8759502" y="2482554"/>
            <a:ext cx="2892266" cy="2172323"/>
          </a:xfrm>
          <a:prstGeom prst="rect">
            <a:avLst/>
          </a:prstGeom>
        </p:spPr>
      </p:pic>
      <p:sp>
        <p:nvSpPr>
          <p:cNvPr id="5" name="矩形 4"/>
          <p:cNvSpPr/>
          <p:nvPr/>
        </p:nvSpPr>
        <p:spPr>
          <a:xfrm>
            <a:off x="1156845" y="2546992"/>
            <a:ext cx="407484" cy="461665"/>
          </a:xfrm>
          <a:prstGeom prst="rect">
            <a:avLst/>
          </a:prstGeom>
        </p:spPr>
        <p:txBody>
          <a:bodyPr wrap="none">
            <a:spAutoFit/>
          </a:bodyPr>
          <a:lstStyle/>
          <a:p>
            <a:r>
              <a:rPr lang="en-US" altLang="zh-CN" sz="2400"/>
              <a:t>C</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4258"/>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）小明采用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模式将饭煮熟用时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，求该电饭煲一次精煮过程消耗的电能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04861" y="3618962"/>
            <a:ext cx="3600399"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4" name="gh436.jpg" descr="id:2147502603;FounderCES"/>
          <p:cNvPicPr/>
          <p:nvPr/>
        </p:nvPicPr>
        <p:blipFill>
          <a:blip r:embed="rId2"/>
          <a:stretch>
            <a:fillRect/>
          </a:stretch>
        </p:blipFill>
        <p:spPr>
          <a:xfrm>
            <a:off x="3024740" y="1614364"/>
            <a:ext cx="2160240" cy="2128021"/>
          </a:xfrm>
          <a:prstGeom prst="rect">
            <a:avLst/>
          </a:prstGeom>
        </p:spPr>
      </p:pic>
      <p:pic>
        <p:nvPicPr>
          <p:cNvPr id="5" name="gh437.jpg" descr="id:2147502610;FounderCES"/>
          <p:cNvPicPr/>
          <p:nvPr/>
        </p:nvPicPr>
        <p:blipFill>
          <a:blip r:embed="rId3"/>
          <a:stretch>
            <a:fillRect/>
          </a:stretch>
        </p:blipFill>
        <p:spPr>
          <a:xfrm>
            <a:off x="5689035" y="1614364"/>
            <a:ext cx="3117679" cy="2088707"/>
          </a:xfrm>
          <a:prstGeom prst="rect">
            <a:avLst/>
          </a:prstGeom>
        </p:spPr>
      </p:pic>
      <p:sp>
        <p:nvSpPr>
          <p:cNvPr id="6" name="矩形 5"/>
          <p:cNvSpPr/>
          <p:nvPr/>
        </p:nvSpPr>
        <p:spPr>
          <a:xfrm>
            <a:off x="5143817" y="405101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60854" y="2057127"/>
            <a:ext cx="1750800" cy="461665"/>
          </a:xfrm>
          <a:prstGeom prst="rect">
            <a:avLst/>
          </a:prstGeom>
        </p:spPr>
        <p:txBody>
          <a:bodyPr wrap="none">
            <a:spAutoFit/>
          </a:bodyPr>
          <a:lstStyle/>
          <a:p>
            <a:r>
              <a:rPr lang="en-US" altLang="zh-CN" sz="2400"/>
              <a:t>1.452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6</a:t>
            </a:r>
            <a:r>
              <a:rPr lang="en-US" altLang="zh-CN" sz="2400"/>
              <a:t>J</a:t>
            </a:r>
            <a:endParaRPr lang="zh-CN" altLang="en-US"/>
          </a:p>
        </p:txBody>
      </p:sp>
      <p:sp>
        <p:nvSpPr>
          <p:cNvPr id="8" name="内容占位符 3"/>
          <p:cNvSpPr txBox="1"/>
          <p:nvPr/>
        </p:nvSpPr>
        <p:spPr bwMode="auto">
          <a:xfrm>
            <a:off x="360854" y="462700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电饭煲在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模式下，工作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电流做的功为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，电饭煲消耗的电能等于电流通过电饭煲做的功，即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094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）该电饭煲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模式下的额定功率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23399" y="2675748"/>
            <a:ext cx="3240359"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4" name="gh436.jpg" descr="id:2147502603;FounderCES"/>
          <p:cNvPicPr/>
          <p:nvPr/>
        </p:nvPicPr>
        <p:blipFill>
          <a:blip r:embed="rId2"/>
          <a:stretch>
            <a:fillRect/>
          </a:stretch>
        </p:blipFill>
        <p:spPr>
          <a:xfrm>
            <a:off x="6928646" y="652161"/>
            <a:ext cx="2071551" cy="2040655"/>
          </a:xfrm>
          <a:prstGeom prst="rect">
            <a:avLst/>
          </a:prstGeom>
        </p:spPr>
      </p:pic>
      <p:pic>
        <p:nvPicPr>
          <p:cNvPr id="5" name="gh437.jpg" descr="id:2147502610;FounderCES"/>
          <p:cNvPicPr/>
          <p:nvPr/>
        </p:nvPicPr>
        <p:blipFill>
          <a:blip r:embed="rId3"/>
          <a:stretch>
            <a:fillRect/>
          </a:stretch>
        </p:blipFill>
        <p:spPr>
          <a:xfrm>
            <a:off x="9136136" y="783827"/>
            <a:ext cx="2656328" cy="1779622"/>
          </a:xfrm>
          <a:prstGeom prst="rect">
            <a:avLst/>
          </a:prstGeom>
        </p:spPr>
      </p:pic>
      <p:sp>
        <p:nvSpPr>
          <p:cNvPr id="6" name="矩形 5"/>
          <p:cNvSpPr/>
          <p:nvPr/>
        </p:nvSpPr>
        <p:spPr>
          <a:xfrm>
            <a:off x="8493365" y="297107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478582" y="1289974"/>
            <a:ext cx="1184940" cy="461665"/>
          </a:xfrm>
          <a:prstGeom prst="rect">
            <a:avLst/>
          </a:prstGeom>
        </p:spPr>
        <p:txBody>
          <a:bodyPr wrap="none">
            <a:spAutoFit/>
          </a:bodyPr>
          <a:lstStyle/>
          <a:p>
            <a:r>
              <a:rPr lang="en-US" altLang="zh-CN" sz="2400"/>
              <a:t>290.4W</a:t>
            </a:r>
            <a:endParaRPr lang="zh-CN" altLang="en-US"/>
          </a:p>
        </p:txBody>
      </p:sp>
      <p:sp>
        <p:nvSpPr>
          <p:cNvPr id="8" name="矩形 7"/>
          <p:cNvSpPr/>
          <p:nvPr/>
        </p:nvSpPr>
        <p:spPr>
          <a:xfrm>
            <a:off x="360855" y="1739644"/>
            <a:ext cx="6958488" cy="1754326"/>
          </a:xfrm>
          <a:prstGeom prst="rect">
            <a:avLst/>
          </a:prstGeom>
        </p:spPr>
        <p:txBody>
          <a:bodyPr wrap="square">
            <a:spAutoFit/>
          </a:bodyPr>
          <a:lstStyle/>
          <a:p>
            <a:pPr>
              <a:lnSpc>
                <a:spcPct val="150000"/>
              </a:lnSpc>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由题可知，当电饭煲处于</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快煮</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模式时，电阻</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和</a:t>
            </a:r>
            <a:r>
              <a:rPr lang="en-US" altLang="zh-CN" sz="2400" b="0" i="1" spc="-100">
                <a:solidFill>
                  <a:srgbClr val="000000"/>
                </a:solidFill>
                <a:cs typeface="Times New Roman" panose="02020603050405020304" pitchFamily="18" charset="0"/>
              </a:rPr>
              <a:t>R</a:t>
            </a:r>
            <a:r>
              <a:rPr lang="en-US" altLang="zh-CN" sz="2400" b="0" spc="-100" baseline="-25000">
                <a:solidFill>
                  <a:srgbClr val="000000"/>
                </a:solidFill>
                <a:cs typeface="Times New Roman" panose="02020603050405020304" pitchFamily="18" charset="0"/>
              </a:rPr>
              <a:t>2</a:t>
            </a:r>
            <a:r>
              <a:rPr lang="zh-CN" altLang="zh-CN" sz="2400" b="0" spc="-100">
                <a:solidFill>
                  <a:srgbClr val="000000"/>
                </a:solidFill>
                <a:cs typeface="Times New Roman" panose="02020603050405020304" pitchFamily="18" charset="0"/>
              </a:rPr>
              <a:t>并联，且同时工作</a:t>
            </a:r>
            <a:r>
              <a:rPr lang="zh-CN" altLang="zh-CN" sz="2400" b="0">
                <a:solidFill>
                  <a:srgbClr val="000000"/>
                </a:solidFill>
                <a:cs typeface="Times New Roman" panose="02020603050405020304" pitchFamily="18" charset="0"/>
              </a:rPr>
              <a:t>，此时的电功率为</a:t>
            </a:r>
            <a:r>
              <a:rPr lang="en-US" altLang="zh-CN" sz="2400" b="0" i="1">
                <a:solidFill>
                  <a:srgbClr val="000000"/>
                </a:solidFill>
                <a:cs typeface="Times New Roman" panose="02020603050405020304" pitchFamily="18" charset="0"/>
              </a:rPr>
              <a:t>P</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1210W</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电饭煲处于</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精煮</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模式时，电阻</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单</a:t>
            </a:r>
            <a:endParaRPr lang="en-US" altLang="zh-CN" sz="24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内容占位符 4"/>
              <p:cNvSpPr txBox="1"/>
              <p:nvPr/>
            </p:nvSpPr>
            <p:spPr bwMode="auto">
              <a:xfrm>
                <a:off x="360854" y="3361542"/>
                <a:ext cx="11494992" cy="33406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0" hangingPunct="0">
                  <a:spcBef>
                    <a:spcPct val="0"/>
                  </a:spcBef>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独工作的电功率为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，根据并联电路的电功率关系得，在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eaLnBrk="0" hangingPunct="0">
                  <a:lnSpc>
                    <a:spcPct val="110000"/>
                  </a:lnSpc>
                  <a:spcBef>
                    <a:spcPct val="0"/>
                  </a:spcBef>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1210W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726W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e>
                            </m:d>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726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200</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串联，处于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模式，根据串联电路电阻规律得，此时电路中的总电阻为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200</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，则电饭煲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模式下的额定功率为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总</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e>
                            </m:d>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4"/>
              <p:cNvSpPr txBox="1">
                <a:spLocks noRot="1" noChangeAspect="1" noMove="1" noResize="1" noEditPoints="1" noAdjustHandles="1" noChangeArrowheads="1" noChangeShapeType="1" noTextEdit="1"/>
              </p:cNvSpPr>
              <p:nvPr/>
            </p:nvSpPr>
            <p:spPr bwMode="auto">
              <a:xfrm>
                <a:off x="360854" y="3361542"/>
                <a:ext cx="11494992" cy="3340658"/>
              </a:xfrm>
              <a:prstGeom prst="rect">
                <a:avLst/>
              </a:prstGeom>
              <a:blipFill rotWithShape="1">
                <a:blip r:embed="rId4"/>
                <a:stretch>
                  <a:fillRect l="-2" t="-15" r="3" b="-293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31483"/>
                <a:ext cx="11494992" cy="4601773"/>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的简单电路，电路中的电流为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40">
                    <a:solidFill>
                      <a:srgbClr val="000000"/>
                    </a:solidFill>
                    <a:ea typeface="宋体" panose="02010600030101010101" pitchFamily="2" charset="-122"/>
                    <a:cs typeface="Times New Roman" panose="02020603050405020304" pitchFamily="18" charset="0"/>
                  </a:rPr>
                  <a:t>.</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，根据欧姆定律可得电源电压</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spc="-4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40">
                    <a:solidFill>
                      <a:srgbClr val="000000"/>
                    </a:solidFill>
                    <a:ea typeface="宋体" panose="02010600030101010101" pitchFamily="2" charset="-122"/>
                    <a:cs typeface="Times New Roman" panose="02020603050405020304" pitchFamily="18" charset="0"/>
                  </a:rPr>
                  <a:t>.</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时，两电阻并联接入电路，并联电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路总电阻小于任一分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电阻，根据</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可知电热杯消耗的功率最</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大，处于高温挡，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时，电热杯工作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正确；加热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水，水温由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kern="100">
                    <a:latin typeface="Times New Roman" panose="02020603050405020304" pitchFamily="18" charset="0"/>
                    <a:ea typeface="宋体" panose="02010600030101010101" pitchFamily="2" charset="-122"/>
                  </a:rPr>
                  <a:t>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kern="100">
                    <a:latin typeface="Times New Roman" panose="02020603050405020304" pitchFamily="18" charset="0"/>
                    <a:ea typeface="宋体" panose="02010600030101010101" pitchFamily="2" charset="-122"/>
                  </a:rPr>
                  <a:t>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4 200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31483"/>
                <a:ext cx="11494992" cy="4601773"/>
              </a:xfrm>
              <a:blipFill rotWithShape="1">
                <a:blip r:embed="rId2"/>
                <a:stretch>
                  <a:fillRect l="-2" t="-12" r="3" b="10"/>
                </a:stretch>
              </a:blipFill>
            </p:spPr>
            <p:txBody>
              <a:bodyPr/>
              <a:lstStyle/>
              <a:p>
                <a:r>
                  <a:rPr lang="zh-CN" altLang="en-US">
                    <a:noFill/>
                  </a:rPr>
                  <a:t> </a:t>
                </a:r>
              </a:p>
            </p:txBody>
          </p:sp>
        </mc:Fallback>
      </mc:AlternateContent>
      <p:sp>
        <p:nvSpPr>
          <p:cNvPr id="3" name="矩形 2"/>
          <p:cNvSpPr/>
          <p:nvPr/>
        </p:nvSpPr>
        <p:spPr>
          <a:xfrm>
            <a:off x="9642135" y="3454323"/>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7.jpg" descr="id:2147502449;FounderCES"/>
          <p:cNvPicPr/>
          <p:nvPr/>
        </p:nvPicPr>
        <p:blipFill>
          <a:blip r:embed="rId3"/>
          <a:stretch>
            <a:fillRect/>
          </a:stretch>
        </p:blipFill>
        <p:spPr>
          <a:xfrm>
            <a:off x="8963580" y="1426016"/>
            <a:ext cx="2892266" cy="217232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青岛中考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若它们的阻值不同，忽略温度对电阻的影响，下列说法不正确的是（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两点的电流不相等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的实际功率不相等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不会发光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33452" y="3717032"/>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7.jpg" descr="id:2147502456;FounderCES"/>
          <p:cNvPicPr/>
          <p:nvPr/>
        </p:nvPicPr>
        <p:blipFill>
          <a:blip r:embed="rId2"/>
          <a:stretch>
            <a:fillRect/>
          </a:stretch>
        </p:blipFill>
        <p:spPr>
          <a:xfrm>
            <a:off x="8759502" y="1412776"/>
            <a:ext cx="2964368" cy="2377741"/>
          </a:xfrm>
          <a:prstGeom prst="rect">
            <a:avLst/>
          </a:prstGeom>
        </p:spPr>
      </p:pic>
      <p:sp>
        <p:nvSpPr>
          <p:cNvPr id="5" name="矩形 4"/>
          <p:cNvSpPr/>
          <p:nvPr/>
        </p:nvSpPr>
        <p:spPr>
          <a:xfrm>
            <a:off x="7855930" y="1412776"/>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p:nvPr/>
        </p:nvSpPr>
        <p:spPr bwMode="auto">
          <a:xfrm>
            <a:off x="360854" y="415434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题图中两个灯泡并联，根据并联电路的特点知，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两端的电压相等，由于它们的阻值不同，根据欧姆定律知，通过的电流不等，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知，电压相等，电流不等，实际功率不等，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正确；根据并联电路中各支路互不影响，若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9789"/>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均正常发光，电压表示数为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的额定电压相等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功率之比为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87494" y="381273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63.jpg" descr="id:2147502463;FounderCES"/>
          <p:cNvPicPr/>
          <p:nvPr/>
        </p:nvPicPr>
        <p:blipFill>
          <a:blip r:embed="rId2"/>
          <a:stretch>
            <a:fillRect/>
          </a:stretch>
        </p:blipFill>
        <p:spPr>
          <a:xfrm>
            <a:off x="7751390" y="1673424"/>
            <a:ext cx="3240752" cy="2054913"/>
          </a:xfrm>
          <a:prstGeom prst="rect">
            <a:avLst/>
          </a:prstGeom>
        </p:spPr>
      </p:pic>
      <p:sp>
        <p:nvSpPr>
          <p:cNvPr id="5" name="矩形 4"/>
          <p:cNvSpPr/>
          <p:nvPr/>
        </p:nvSpPr>
        <p:spPr>
          <a:xfrm>
            <a:off x="5421256" y="1696445"/>
            <a:ext cx="407484" cy="461665"/>
          </a:xfrm>
          <a:prstGeom prst="rect">
            <a:avLst/>
          </a:prstGeom>
        </p:spPr>
        <p:txBody>
          <a:bodyPr wrap="none">
            <a:spAutoFit/>
          </a:bodyPr>
          <a:lstStyle/>
          <a:p>
            <a:r>
              <a:rPr lang="en-US" altLang="zh-CN" sz="2400"/>
              <a:t>D</a:t>
            </a:r>
            <a:endParaRPr lang="zh-CN" altLang="en-US"/>
          </a:p>
        </p:txBody>
      </p:sp>
      <p:sp>
        <p:nvSpPr>
          <p:cNvPr id="6" name="矩形 5"/>
          <p:cNvSpPr/>
          <p:nvPr/>
        </p:nvSpPr>
        <p:spPr>
          <a:xfrm>
            <a:off x="360854" y="4388801"/>
            <a:ext cx="11520352" cy="1684244"/>
          </a:xfrm>
          <a:prstGeom prst="rect">
            <a:avLst/>
          </a:prstGeom>
        </p:spPr>
        <p:txBody>
          <a:bodyPr wrap="square">
            <a:spAutoFit/>
          </a:bodyPr>
          <a:lstStyle/>
          <a:p>
            <a:pPr algn="just">
              <a:lnSpc>
                <a:spcPct val="150000"/>
              </a:lnSpc>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由题图可知，两灯泡串联，电压表测</a:t>
            </a:r>
            <a:r>
              <a:rPr lang="en-US" altLang="zh-CN" sz="2400" b="0">
                <a:solidFill>
                  <a:srgbClr val="000000"/>
                </a:solidFill>
                <a:cs typeface="Times New Roman" panose="02020603050405020304" pitchFamily="18" charset="0"/>
              </a:rPr>
              <a:t>L</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两端的电压，且电压表示数为</a:t>
            </a:r>
            <a:r>
              <a:rPr lang="en-US" altLang="zh-CN" sz="2400" b="0">
                <a:solidFill>
                  <a:srgbClr val="000000"/>
                </a:solidFill>
                <a:cs typeface="Times New Roman" panose="02020603050405020304" pitchFamily="18" charset="0"/>
              </a:rPr>
              <a:t>2 V</a:t>
            </a:r>
            <a:r>
              <a:rPr lang="zh-CN" altLang="zh-CN" sz="2400" b="0">
                <a:solidFill>
                  <a:srgbClr val="000000"/>
                </a:solidFill>
                <a:cs typeface="Times New Roman" panose="02020603050405020304" pitchFamily="18" charset="0"/>
              </a:rPr>
              <a:t>，因此</a:t>
            </a:r>
            <a:r>
              <a:rPr lang="en-US" altLang="zh-CN" sz="2400" b="0">
                <a:solidFill>
                  <a:srgbClr val="000000"/>
                </a:solidFill>
                <a:cs typeface="Times New Roman" panose="02020603050405020304" pitchFamily="18" charset="0"/>
              </a:rPr>
              <a:t>L</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两端的电压为</a:t>
            </a:r>
            <a:r>
              <a:rPr lang="en-US" altLang="zh-CN" sz="2400" b="0">
                <a:solidFill>
                  <a:srgbClr val="000000"/>
                </a:solidFill>
                <a:cs typeface="Times New Roman" panose="02020603050405020304" pitchFamily="18" charset="0"/>
              </a:rPr>
              <a:t>2 V</a:t>
            </a:r>
            <a:r>
              <a:rPr lang="zh-CN" altLang="zh-CN" sz="2400" b="0">
                <a:solidFill>
                  <a:srgbClr val="000000"/>
                </a:solidFill>
                <a:cs typeface="Times New Roman" panose="02020603050405020304" pitchFamily="18" charset="0"/>
              </a:rPr>
              <a:t>，因串联电路中电源两端电压等于各用电器两端电压之和，所以，灯泡</a:t>
            </a:r>
            <a:r>
              <a:rPr lang="en-US" altLang="zh-CN" sz="2400" b="0">
                <a:solidFill>
                  <a:srgbClr val="000000"/>
                </a:solidFill>
                <a:cs typeface="Times New Roman" panose="02020603050405020304" pitchFamily="18" charset="0"/>
              </a:rPr>
              <a:t>L</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两端的电压</a:t>
            </a:r>
            <a:r>
              <a:rPr lang="en-US" altLang="zh-CN" sz="2400" b="0" i="1">
                <a:solidFill>
                  <a:srgbClr val="000000"/>
                </a:solidFill>
                <a:cs typeface="Times New Roman" panose="02020603050405020304" pitchFamily="18" charset="0"/>
              </a:rPr>
              <a:t>U</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U</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U</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8 V</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2 V</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6 V</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C</a:t>
            </a:r>
            <a:r>
              <a:rPr lang="zh-CN" altLang="zh-CN" sz="2400" b="0">
                <a:solidFill>
                  <a:srgbClr val="000000"/>
                </a:solidFill>
                <a:cs typeface="Times New Roman" panose="02020603050405020304" pitchFamily="18" charset="0"/>
              </a:rPr>
              <a:t>错误；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77024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由于两灯泡均正常发光，所以实际电压等于额定电压，即两灯泡的额定电压不相等，</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错误；因串联电路中的电流处处相等，且额定电压下灯泡正常发光，所以，由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可得，两灯泡正常发光时的电阻之比</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num>
                      <m:den>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功率之比</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2770246"/>
              </a:xfrm>
              <a:blipFill rotWithShape="1">
                <a:blip r:embed="rId2"/>
                <a:stretch>
                  <a:fillRect l="-2" t="-23" r="1" b="-1889"/>
                </a:stretch>
              </a:blipFill>
            </p:spPr>
            <p:txBody>
              <a:bodyPr/>
              <a:lstStyle/>
              <a:p>
                <a:r>
                  <a:rPr lang="zh-CN" altLang="en-US">
                    <a:noFill/>
                  </a:rPr>
                  <a:t> </a:t>
                </a:r>
              </a:p>
            </p:txBody>
          </p:sp>
        </mc:Fallback>
      </mc:AlternateContent>
      <p:sp>
        <p:nvSpPr>
          <p:cNvPr id="4" name="矩形 3"/>
          <p:cNvSpPr/>
          <p:nvPr/>
        </p:nvSpPr>
        <p:spPr>
          <a:xfrm>
            <a:off x="4871070" y="552651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cc163.jpg" descr="id:2147502463;FounderCES"/>
          <p:cNvPicPr/>
          <p:nvPr/>
        </p:nvPicPr>
        <p:blipFill>
          <a:blip r:embed="rId3"/>
          <a:stretch>
            <a:fillRect/>
          </a:stretch>
        </p:blipFill>
        <p:spPr>
          <a:xfrm>
            <a:off x="4078982" y="3493985"/>
            <a:ext cx="3240752" cy="2054913"/>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8482</Words>
  <Application>Microsoft Office PowerPoint</Application>
  <PresentationFormat>自定义</PresentationFormat>
  <Paragraphs>336</Paragraphs>
  <Slides>51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51</vt:i4>
      </vt:variant>
    </vt:vector>
  </HeadingPairs>
  <TitlesOfParts>
    <vt:vector size="61" baseType="lpstr">
      <vt:lpstr>黑体</vt:lpstr>
      <vt:lpstr>楷体</vt:lpstr>
      <vt:lpstr>宋体</vt:lpstr>
      <vt:lpstr>微软雅黑</vt:lpstr>
      <vt:lpstr>Arial</vt:lpstr>
      <vt:lpstr>Calibri</vt:lpstr>
      <vt:lpstr>Cambria Math</vt:lpstr>
      <vt:lpstr>Times New Roman</vt:lpstr>
      <vt:lpstr>Trebuchet MS</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628</cp:revision>
  <dcterms:created xsi:type="dcterms:W3CDTF">2020-11-06T05:24:00Z</dcterms:created>
  <dcterms:modified xsi:type="dcterms:W3CDTF">2025-09-18T00:47:05Z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2090744F2D6D4D6089CD9FAE46275EB8_12</vt:lpwstr>
  </property>
</Properties>
</file>